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2865" r:id="rId1"/>
    <p:sldMasterId id="2147492878" r:id="rId2"/>
    <p:sldMasterId id="2147492894" r:id="rId3"/>
    <p:sldMasterId id="2147492911" r:id="rId4"/>
    <p:sldMasterId id="2147492927" r:id="rId5"/>
    <p:sldMasterId id="2147492944" r:id="rId6"/>
    <p:sldMasterId id="2147492960" r:id="rId7"/>
    <p:sldMasterId id="2147492977" r:id="rId8"/>
  </p:sldMasterIdLst>
  <p:notesMasterIdLst>
    <p:notesMasterId r:id="rId51"/>
  </p:notesMasterIdLst>
  <p:sldIdLst>
    <p:sldId id="477" r:id="rId9"/>
    <p:sldId id="481" r:id="rId10"/>
    <p:sldId id="538" r:id="rId11"/>
    <p:sldId id="478" r:id="rId12"/>
    <p:sldId id="480" r:id="rId13"/>
    <p:sldId id="479" r:id="rId14"/>
    <p:sldId id="482" r:id="rId15"/>
    <p:sldId id="519" r:id="rId16"/>
    <p:sldId id="484" r:id="rId17"/>
    <p:sldId id="485" r:id="rId18"/>
    <p:sldId id="486" r:id="rId19"/>
    <p:sldId id="487" r:id="rId20"/>
    <p:sldId id="520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497" r:id="rId30"/>
    <p:sldId id="498" r:id="rId31"/>
    <p:sldId id="529" r:id="rId32"/>
    <p:sldId id="500" r:id="rId33"/>
    <p:sldId id="530" r:id="rId34"/>
    <p:sldId id="531" r:id="rId35"/>
    <p:sldId id="532" r:id="rId36"/>
    <p:sldId id="504" r:id="rId37"/>
    <p:sldId id="505" r:id="rId38"/>
    <p:sldId id="506" r:id="rId39"/>
    <p:sldId id="512" r:id="rId40"/>
    <p:sldId id="513" r:id="rId41"/>
    <p:sldId id="514" r:id="rId42"/>
    <p:sldId id="515" r:id="rId43"/>
    <p:sldId id="516" r:id="rId44"/>
    <p:sldId id="517" r:id="rId45"/>
    <p:sldId id="518" r:id="rId46"/>
    <p:sldId id="534" r:id="rId47"/>
    <p:sldId id="535" r:id="rId48"/>
    <p:sldId id="536" r:id="rId49"/>
    <p:sldId id="537" r:id="rId50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0042BE6-8E43-4CD3-A772-BE6F053D9C80}">
          <p14:sldIdLst>
            <p14:sldId id="477"/>
            <p14:sldId id="481"/>
            <p14:sldId id="538"/>
            <p14:sldId id="478"/>
            <p14:sldId id="480"/>
            <p14:sldId id="479"/>
            <p14:sldId id="482"/>
            <p14:sldId id="519"/>
            <p14:sldId id="484"/>
            <p14:sldId id="485"/>
            <p14:sldId id="486"/>
            <p14:sldId id="487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497"/>
            <p14:sldId id="498"/>
            <p14:sldId id="529"/>
            <p14:sldId id="500"/>
            <p14:sldId id="530"/>
            <p14:sldId id="531"/>
            <p14:sldId id="532"/>
            <p14:sldId id="504"/>
            <p14:sldId id="505"/>
            <p14:sldId id="506"/>
            <p14:sldId id="512"/>
            <p14:sldId id="513"/>
            <p14:sldId id="514"/>
            <p14:sldId id="515"/>
            <p14:sldId id="516"/>
            <p14:sldId id="517"/>
            <p14:sldId id="518"/>
            <p14:sldId id="534"/>
            <p14:sldId id="535"/>
            <p14:sldId id="536"/>
            <p14:sldId id="537"/>
          </p14:sldIdLst>
        </p14:section>
        <p14:section name="Sección sin título" id="{53262466-0B8A-461E-8CC3-0A10E5FBA1F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936"/>
    <a:srgbClr val="3333FF"/>
    <a:srgbClr val="500E18"/>
    <a:srgbClr val="492F23"/>
    <a:srgbClr val="3366FF"/>
    <a:srgbClr val="FFFF66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95332" autoAdjust="0"/>
  </p:normalViewPr>
  <p:slideViewPr>
    <p:cSldViewPr>
      <p:cViewPr varScale="1">
        <p:scale>
          <a:sx n="83" d="100"/>
          <a:sy n="83" d="100"/>
        </p:scale>
        <p:origin x="137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42" y="-90"/>
      </p:cViewPr>
      <p:guideLst>
        <p:guide orient="horz" pos="3157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C530B-0BF4-45C1-8E81-C0A0EA6FA12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3B92CF9-4326-4AEB-B21F-B1F6546791F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Tipos de vinificación</a:t>
          </a:r>
        </a:p>
      </dgm:t>
    </dgm:pt>
    <dgm:pt modelId="{D8F82758-7ECC-49F6-A16A-ED3035C184EB}" type="parTrans" cxnId="{845D9307-1720-4D18-9E92-4C0377734C41}">
      <dgm:prSet/>
      <dgm:spPr/>
      <dgm:t>
        <a:bodyPr/>
        <a:lstStyle/>
        <a:p>
          <a:endParaRPr lang="es-ES"/>
        </a:p>
      </dgm:t>
    </dgm:pt>
    <dgm:pt modelId="{F75E5C14-FDE4-48C0-AD12-20BF7209A3ED}" type="sibTrans" cxnId="{845D9307-1720-4D18-9E92-4C0377734C41}">
      <dgm:prSet/>
      <dgm:spPr/>
      <dgm:t>
        <a:bodyPr/>
        <a:lstStyle/>
        <a:p>
          <a:endParaRPr lang="es-ES"/>
        </a:p>
      </dgm:t>
    </dgm:pt>
    <dgm:pt modelId="{BCAD59FA-30A7-4F87-A055-8AC8352ABB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blanco</a:t>
          </a:r>
        </a:p>
      </dgm:t>
    </dgm:pt>
    <dgm:pt modelId="{E3BB86D7-25A0-4AA6-89C6-79F61FAAA541}" type="parTrans" cxnId="{7EB0F5F2-0884-4E06-83A1-813ECFC2A809}">
      <dgm:prSet/>
      <dgm:spPr/>
      <dgm:t>
        <a:bodyPr/>
        <a:lstStyle/>
        <a:p>
          <a:endParaRPr lang="es-ES"/>
        </a:p>
      </dgm:t>
    </dgm:pt>
    <dgm:pt modelId="{D35D6CCC-5CE7-449D-9187-0B520014F677}" type="sibTrans" cxnId="{7EB0F5F2-0884-4E06-83A1-813ECFC2A809}">
      <dgm:prSet/>
      <dgm:spPr/>
      <dgm:t>
        <a:bodyPr/>
        <a:lstStyle/>
        <a:p>
          <a:endParaRPr lang="es-ES"/>
        </a:p>
      </dgm:t>
    </dgm:pt>
    <dgm:pt modelId="{D5181D9F-1627-4145-860D-8BC6323E561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rosado</a:t>
          </a:r>
        </a:p>
      </dgm:t>
    </dgm:pt>
    <dgm:pt modelId="{C924F859-14C3-4384-87E0-F6865297CD7A}" type="parTrans" cxnId="{0854707D-A44B-4388-8867-35A6CFE9C3F7}">
      <dgm:prSet/>
      <dgm:spPr/>
      <dgm:t>
        <a:bodyPr/>
        <a:lstStyle/>
        <a:p>
          <a:endParaRPr lang="es-ES"/>
        </a:p>
      </dgm:t>
    </dgm:pt>
    <dgm:pt modelId="{E7A01A68-4F1F-429B-8029-316448D85449}" type="sibTrans" cxnId="{0854707D-A44B-4388-8867-35A6CFE9C3F7}">
      <dgm:prSet/>
      <dgm:spPr/>
      <dgm:t>
        <a:bodyPr/>
        <a:lstStyle/>
        <a:p>
          <a:endParaRPr lang="es-ES"/>
        </a:p>
      </dgm:t>
    </dgm:pt>
    <dgm:pt modelId="{68F2070B-F88F-4350-A010-AB2E7D1EE9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tinto</a:t>
          </a:r>
        </a:p>
      </dgm:t>
    </dgm:pt>
    <dgm:pt modelId="{A6B9CD72-5B0E-42F6-AA98-20700F417130}" type="parTrans" cxnId="{DAAF2057-0390-4974-83E4-89175DC64C5D}">
      <dgm:prSet/>
      <dgm:spPr/>
      <dgm:t>
        <a:bodyPr/>
        <a:lstStyle/>
        <a:p>
          <a:endParaRPr lang="es-ES"/>
        </a:p>
      </dgm:t>
    </dgm:pt>
    <dgm:pt modelId="{EBDB3A0C-2397-4B1B-858D-53FD276F5C24}" type="sibTrans" cxnId="{DAAF2057-0390-4974-83E4-89175DC64C5D}">
      <dgm:prSet/>
      <dgm:spPr/>
      <dgm:t>
        <a:bodyPr/>
        <a:lstStyle/>
        <a:p>
          <a:endParaRPr lang="es-ES"/>
        </a:p>
      </dgm:t>
    </dgm:pt>
    <dgm:pt modelId="{392CE82C-F825-4103-ADD9-75CC514DD99F}" type="pres">
      <dgm:prSet presAssocID="{B4CC530B-0BF4-45C1-8E81-C0A0EA6FA1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48FD17-D4C5-4769-B4F8-3A49AE880198}" type="pres">
      <dgm:prSet presAssocID="{13B92CF9-4326-4AEB-B21F-B1F6546791F7}" presName="hierRoot1" presStyleCnt="0">
        <dgm:presLayoutVars>
          <dgm:hierBranch/>
        </dgm:presLayoutVars>
      </dgm:prSet>
      <dgm:spPr/>
    </dgm:pt>
    <dgm:pt modelId="{3745A097-CD1D-46C7-8501-1407EC04847C}" type="pres">
      <dgm:prSet presAssocID="{13B92CF9-4326-4AEB-B21F-B1F6546791F7}" presName="rootComposite1" presStyleCnt="0"/>
      <dgm:spPr/>
    </dgm:pt>
    <dgm:pt modelId="{154ECDD6-3D3A-4D1A-B28D-EBB6C0F5BB7A}" type="pres">
      <dgm:prSet presAssocID="{13B92CF9-4326-4AEB-B21F-B1F6546791F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850BE3-4CC8-4413-A34C-40E05C4844EE}" type="pres">
      <dgm:prSet presAssocID="{13B92CF9-4326-4AEB-B21F-B1F6546791F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CA806D2-679E-42F9-804D-A9439F63216B}" type="pres">
      <dgm:prSet presAssocID="{13B92CF9-4326-4AEB-B21F-B1F6546791F7}" presName="hierChild2" presStyleCnt="0"/>
      <dgm:spPr/>
    </dgm:pt>
    <dgm:pt modelId="{C80E8DE5-1671-4F4C-A176-A7F282E09FC2}" type="pres">
      <dgm:prSet presAssocID="{E3BB86D7-25A0-4AA6-89C6-79F61FAAA541}" presName="Name35" presStyleLbl="parChTrans1D2" presStyleIdx="0" presStyleCnt="3"/>
      <dgm:spPr/>
      <dgm:t>
        <a:bodyPr/>
        <a:lstStyle/>
        <a:p>
          <a:endParaRPr lang="es-ES"/>
        </a:p>
      </dgm:t>
    </dgm:pt>
    <dgm:pt modelId="{39770D2F-AB93-4CE9-A302-2BA900455B3E}" type="pres">
      <dgm:prSet presAssocID="{BCAD59FA-30A7-4F87-A055-8AC8352ABBF4}" presName="hierRoot2" presStyleCnt="0">
        <dgm:presLayoutVars>
          <dgm:hierBranch/>
        </dgm:presLayoutVars>
      </dgm:prSet>
      <dgm:spPr/>
    </dgm:pt>
    <dgm:pt modelId="{9F12BEFE-0747-4D7B-BE28-417B94BA060D}" type="pres">
      <dgm:prSet presAssocID="{BCAD59FA-30A7-4F87-A055-8AC8352ABBF4}" presName="rootComposite" presStyleCnt="0"/>
      <dgm:spPr/>
    </dgm:pt>
    <dgm:pt modelId="{E51CA277-B35C-489C-9A33-978207DB9E9F}" type="pres">
      <dgm:prSet presAssocID="{BCAD59FA-30A7-4F87-A055-8AC8352ABBF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119CBC6-B7D7-469B-B7C1-9D4EA4A8A776}" type="pres">
      <dgm:prSet presAssocID="{BCAD59FA-30A7-4F87-A055-8AC8352ABBF4}" presName="rootConnector" presStyleLbl="node2" presStyleIdx="0" presStyleCnt="3"/>
      <dgm:spPr/>
      <dgm:t>
        <a:bodyPr/>
        <a:lstStyle/>
        <a:p>
          <a:endParaRPr lang="es-ES"/>
        </a:p>
      </dgm:t>
    </dgm:pt>
    <dgm:pt modelId="{2D1F6DC7-DED8-4E20-9A7B-2F15E2C02A95}" type="pres">
      <dgm:prSet presAssocID="{BCAD59FA-30A7-4F87-A055-8AC8352ABBF4}" presName="hierChild4" presStyleCnt="0"/>
      <dgm:spPr/>
    </dgm:pt>
    <dgm:pt modelId="{230E9867-CD74-4137-BCED-9562D22BB26D}" type="pres">
      <dgm:prSet presAssocID="{BCAD59FA-30A7-4F87-A055-8AC8352ABBF4}" presName="hierChild5" presStyleCnt="0"/>
      <dgm:spPr/>
    </dgm:pt>
    <dgm:pt modelId="{78FC8BBC-F785-4593-854D-4B24F9B6B641}" type="pres">
      <dgm:prSet presAssocID="{C924F859-14C3-4384-87E0-F6865297CD7A}" presName="Name35" presStyleLbl="parChTrans1D2" presStyleIdx="1" presStyleCnt="3"/>
      <dgm:spPr/>
      <dgm:t>
        <a:bodyPr/>
        <a:lstStyle/>
        <a:p>
          <a:endParaRPr lang="es-ES"/>
        </a:p>
      </dgm:t>
    </dgm:pt>
    <dgm:pt modelId="{31D0945E-91AA-4DA5-9389-4D9F83CA88B0}" type="pres">
      <dgm:prSet presAssocID="{D5181D9F-1627-4145-860D-8BC6323E561C}" presName="hierRoot2" presStyleCnt="0">
        <dgm:presLayoutVars>
          <dgm:hierBranch/>
        </dgm:presLayoutVars>
      </dgm:prSet>
      <dgm:spPr/>
    </dgm:pt>
    <dgm:pt modelId="{A13192BC-492E-44CD-B997-CB9E46D46F21}" type="pres">
      <dgm:prSet presAssocID="{D5181D9F-1627-4145-860D-8BC6323E561C}" presName="rootComposite" presStyleCnt="0"/>
      <dgm:spPr/>
    </dgm:pt>
    <dgm:pt modelId="{8DE442F1-1CFE-40BC-88BA-CF15ED1F73C0}" type="pres">
      <dgm:prSet presAssocID="{D5181D9F-1627-4145-860D-8BC6323E561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6330D5-A25D-4FBC-A5EF-719AC8017C5E}" type="pres">
      <dgm:prSet presAssocID="{D5181D9F-1627-4145-860D-8BC6323E561C}" presName="rootConnector" presStyleLbl="node2" presStyleIdx="1" presStyleCnt="3"/>
      <dgm:spPr/>
      <dgm:t>
        <a:bodyPr/>
        <a:lstStyle/>
        <a:p>
          <a:endParaRPr lang="es-ES"/>
        </a:p>
      </dgm:t>
    </dgm:pt>
    <dgm:pt modelId="{9C6C9238-036B-47E6-B76A-BF1B4AF81C82}" type="pres">
      <dgm:prSet presAssocID="{D5181D9F-1627-4145-860D-8BC6323E561C}" presName="hierChild4" presStyleCnt="0"/>
      <dgm:spPr/>
    </dgm:pt>
    <dgm:pt modelId="{CE88A6A2-403F-4E6F-BBAA-F589033A5168}" type="pres">
      <dgm:prSet presAssocID="{D5181D9F-1627-4145-860D-8BC6323E561C}" presName="hierChild5" presStyleCnt="0"/>
      <dgm:spPr/>
    </dgm:pt>
    <dgm:pt modelId="{14CD5372-61FC-4356-BA0C-63E75587C6F2}" type="pres">
      <dgm:prSet presAssocID="{A6B9CD72-5B0E-42F6-AA98-20700F417130}" presName="Name35" presStyleLbl="parChTrans1D2" presStyleIdx="2" presStyleCnt="3"/>
      <dgm:spPr/>
      <dgm:t>
        <a:bodyPr/>
        <a:lstStyle/>
        <a:p>
          <a:endParaRPr lang="es-ES"/>
        </a:p>
      </dgm:t>
    </dgm:pt>
    <dgm:pt modelId="{0AB3ADA7-64B7-4B0C-A829-F409D3668283}" type="pres">
      <dgm:prSet presAssocID="{68F2070B-F88F-4350-A010-AB2E7D1EE937}" presName="hierRoot2" presStyleCnt="0">
        <dgm:presLayoutVars>
          <dgm:hierBranch/>
        </dgm:presLayoutVars>
      </dgm:prSet>
      <dgm:spPr/>
    </dgm:pt>
    <dgm:pt modelId="{E1C77AD8-2ABC-4935-AEF6-6FD12710DC5F}" type="pres">
      <dgm:prSet presAssocID="{68F2070B-F88F-4350-A010-AB2E7D1EE937}" presName="rootComposite" presStyleCnt="0"/>
      <dgm:spPr/>
    </dgm:pt>
    <dgm:pt modelId="{EA8335B0-2F6A-4B2C-A2BF-9DFA781C9E05}" type="pres">
      <dgm:prSet presAssocID="{68F2070B-F88F-4350-A010-AB2E7D1EE93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40F08B2-D89C-41FE-A6FE-CE1A010A985F}" type="pres">
      <dgm:prSet presAssocID="{68F2070B-F88F-4350-A010-AB2E7D1EE937}" presName="rootConnector" presStyleLbl="node2" presStyleIdx="2" presStyleCnt="3"/>
      <dgm:spPr/>
      <dgm:t>
        <a:bodyPr/>
        <a:lstStyle/>
        <a:p>
          <a:endParaRPr lang="es-ES"/>
        </a:p>
      </dgm:t>
    </dgm:pt>
    <dgm:pt modelId="{BB6F32A2-EB7D-476B-8310-1B06576B676B}" type="pres">
      <dgm:prSet presAssocID="{68F2070B-F88F-4350-A010-AB2E7D1EE937}" presName="hierChild4" presStyleCnt="0"/>
      <dgm:spPr/>
    </dgm:pt>
    <dgm:pt modelId="{0FB42583-A22F-4C4D-A5CD-A2F95C04263C}" type="pres">
      <dgm:prSet presAssocID="{68F2070B-F88F-4350-A010-AB2E7D1EE937}" presName="hierChild5" presStyleCnt="0"/>
      <dgm:spPr/>
    </dgm:pt>
    <dgm:pt modelId="{24B57D86-8523-424E-9C11-D5DA567CE07F}" type="pres">
      <dgm:prSet presAssocID="{13B92CF9-4326-4AEB-B21F-B1F6546791F7}" presName="hierChild3" presStyleCnt="0"/>
      <dgm:spPr/>
    </dgm:pt>
  </dgm:ptLst>
  <dgm:cxnLst>
    <dgm:cxn modelId="{DAAF2057-0390-4974-83E4-89175DC64C5D}" srcId="{13B92CF9-4326-4AEB-B21F-B1F6546791F7}" destId="{68F2070B-F88F-4350-A010-AB2E7D1EE937}" srcOrd="2" destOrd="0" parTransId="{A6B9CD72-5B0E-42F6-AA98-20700F417130}" sibTransId="{EBDB3A0C-2397-4B1B-858D-53FD276F5C24}"/>
    <dgm:cxn modelId="{9B279690-1AA5-47A8-9520-A730AE382B8A}" type="presOf" srcId="{E3BB86D7-25A0-4AA6-89C6-79F61FAAA541}" destId="{C80E8DE5-1671-4F4C-A176-A7F282E09FC2}" srcOrd="0" destOrd="0" presId="urn:microsoft.com/office/officeart/2005/8/layout/orgChart1"/>
    <dgm:cxn modelId="{7EB0F5F2-0884-4E06-83A1-813ECFC2A809}" srcId="{13B92CF9-4326-4AEB-B21F-B1F6546791F7}" destId="{BCAD59FA-30A7-4F87-A055-8AC8352ABBF4}" srcOrd="0" destOrd="0" parTransId="{E3BB86D7-25A0-4AA6-89C6-79F61FAAA541}" sibTransId="{D35D6CCC-5CE7-449D-9187-0B520014F677}"/>
    <dgm:cxn modelId="{6C085E89-E6DE-4FD1-9AF2-635279A0932A}" type="presOf" srcId="{13B92CF9-4326-4AEB-B21F-B1F6546791F7}" destId="{76850BE3-4CC8-4413-A34C-40E05C4844EE}" srcOrd="1" destOrd="0" presId="urn:microsoft.com/office/officeart/2005/8/layout/orgChart1"/>
    <dgm:cxn modelId="{5A404B80-7ED1-45FF-915D-CC80B8325A4D}" type="presOf" srcId="{B4CC530B-0BF4-45C1-8E81-C0A0EA6FA120}" destId="{392CE82C-F825-4103-ADD9-75CC514DD99F}" srcOrd="0" destOrd="0" presId="urn:microsoft.com/office/officeart/2005/8/layout/orgChart1"/>
    <dgm:cxn modelId="{B64AB6F4-0293-47BF-AD7B-46A160E526D0}" type="presOf" srcId="{D5181D9F-1627-4145-860D-8BC6323E561C}" destId="{8DE442F1-1CFE-40BC-88BA-CF15ED1F73C0}" srcOrd="0" destOrd="0" presId="urn:microsoft.com/office/officeart/2005/8/layout/orgChart1"/>
    <dgm:cxn modelId="{07244C0F-FF5D-45B4-B354-CF97875B3913}" type="presOf" srcId="{13B92CF9-4326-4AEB-B21F-B1F6546791F7}" destId="{154ECDD6-3D3A-4D1A-B28D-EBB6C0F5BB7A}" srcOrd="0" destOrd="0" presId="urn:microsoft.com/office/officeart/2005/8/layout/orgChart1"/>
    <dgm:cxn modelId="{A001BD5D-C114-4260-B3FD-DF6C826D871E}" type="presOf" srcId="{68F2070B-F88F-4350-A010-AB2E7D1EE937}" destId="{740F08B2-D89C-41FE-A6FE-CE1A010A985F}" srcOrd="1" destOrd="0" presId="urn:microsoft.com/office/officeart/2005/8/layout/orgChart1"/>
    <dgm:cxn modelId="{BE3F687E-E2CF-4127-952E-B6772C029E91}" type="presOf" srcId="{A6B9CD72-5B0E-42F6-AA98-20700F417130}" destId="{14CD5372-61FC-4356-BA0C-63E75587C6F2}" srcOrd="0" destOrd="0" presId="urn:microsoft.com/office/officeart/2005/8/layout/orgChart1"/>
    <dgm:cxn modelId="{0854707D-A44B-4388-8867-35A6CFE9C3F7}" srcId="{13B92CF9-4326-4AEB-B21F-B1F6546791F7}" destId="{D5181D9F-1627-4145-860D-8BC6323E561C}" srcOrd="1" destOrd="0" parTransId="{C924F859-14C3-4384-87E0-F6865297CD7A}" sibTransId="{E7A01A68-4F1F-429B-8029-316448D85449}"/>
    <dgm:cxn modelId="{7779D799-4954-4482-BEF2-E1D9AEF1F83F}" type="presOf" srcId="{68F2070B-F88F-4350-A010-AB2E7D1EE937}" destId="{EA8335B0-2F6A-4B2C-A2BF-9DFA781C9E05}" srcOrd="0" destOrd="0" presId="urn:microsoft.com/office/officeart/2005/8/layout/orgChart1"/>
    <dgm:cxn modelId="{8A61275C-38B5-4B84-8D22-85BF994E64C0}" type="presOf" srcId="{BCAD59FA-30A7-4F87-A055-8AC8352ABBF4}" destId="{E51CA277-B35C-489C-9A33-978207DB9E9F}" srcOrd="0" destOrd="0" presId="urn:microsoft.com/office/officeart/2005/8/layout/orgChart1"/>
    <dgm:cxn modelId="{CB91F492-7C5F-4743-B72A-08C9A1A78AB2}" type="presOf" srcId="{C924F859-14C3-4384-87E0-F6865297CD7A}" destId="{78FC8BBC-F785-4593-854D-4B24F9B6B641}" srcOrd="0" destOrd="0" presId="urn:microsoft.com/office/officeart/2005/8/layout/orgChart1"/>
    <dgm:cxn modelId="{845D9307-1720-4D18-9E92-4C0377734C41}" srcId="{B4CC530B-0BF4-45C1-8E81-C0A0EA6FA120}" destId="{13B92CF9-4326-4AEB-B21F-B1F6546791F7}" srcOrd="0" destOrd="0" parTransId="{D8F82758-7ECC-49F6-A16A-ED3035C184EB}" sibTransId="{F75E5C14-FDE4-48C0-AD12-20BF7209A3ED}"/>
    <dgm:cxn modelId="{B5C12F1F-E93E-455A-8948-99FF89CC46AC}" type="presOf" srcId="{BCAD59FA-30A7-4F87-A055-8AC8352ABBF4}" destId="{5119CBC6-B7D7-469B-B7C1-9D4EA4A8A776}" srcOrd="1" destOrd="0" presId="urn:microsoft.com/office/officeart/2005/8/layout/orgChart1"/>
    <dgm:cxn modelId="{F4649FDD-BA8C-4DD8-814F-40865F76B3A6}" type="presOf" srcId="{D5181D9F-1627-4145-860D-8BC6323E561C}" destId="{0A6330D5-A25D-4FBC-A5EF-719AC8017C5E}" srcOrd="1" destOrd="0" presId="urn:microsoft.com/office/officeart/2005/8/layout/orgChart1"/>
    <dgm:cxn modelId="{EEDE0C30-44E8-4AD9-9762-4B2A62897692}" type="presParOf" srcId="{392CE82C-F825-4103-ADD9-75CC514DD99F}" destId="{B148FD17-D4C5-4769-B4F8-3A49AE880198}" srcOrd="0" destOrd="0" presId="urn:microsoft.com/office/officeart/2005/8/layout/orgChart1"/>
    <dgm:cxn modelId="{DFBC17E4-70DC-437D-81E1-64B5183D6B0A}" type="presParOf" srcId="{B148FD17-D4C5-4769-B4F8-3A49AE880198}" destId="{3745A097-CD1D-46C7-8501-1407EC04847C}" srcOrd="0" destOrd="0" presId="urn:microsoft.com/office/officeart/2005/8/layout/orgChart1"/>
    <dgm:cxn modelId="{3707D627-69FA-4E7E-90FD-BEF694163F29}" type="presParOf" srcId="{3745A097-CD1D-46C7-8501-1407EC04847C}" destId="{154ECDD6-3D3A-4D1A-B28D-EBB6C0F5BB7A}" srcOrd="0" destOrd="0" presId="urn:microsoft.com/office/officeart/2005/8/layout/orgChart1"/>
    <dgm:cxn modelId="{DF505562-8232-4B70-A0CC-D7D2286043E0}" type="presParOf" srcId="{3745A097-CD1D-46C7-8501-1407EC04847C}" destId="{76850BE3-4CC8-4413-A34C-40E05C4844EE}" srcOrd="1" destOrd="0" presId="urn:microsoft.com/office/officeart/2005/8/layout/orgChart1"/>
    <dgm:cxn modelId="{CFA07FD7-BBB6-463D-88C1-3669D2A2D4C4}" type="presParOf" srcId="{B148FD17-D4C5-4769-B4F8-3A49AE880198}" destId="{3CA806D2-679E-42F9-804D-A9439F63216B}" srcOrd="1" destOrd="0" presId="urn:microsoft.com/office/officeart/2005/8/layout/orgChart1"/>
    <dgm:cxn modelId="{46524F98-FC40-4AA6-A8D7-9C70ED810EDC}" type="presParOf" srcId="{3CA806D2-679E-42F9-804D-A9439F63216B}" destId="{C80E8DE5-1671-4F4C-A176-A7F282E09FC2}" srcOrd="0" destOrd="0" presId="urn:microsoft.com/office/officeart/2005/8/layout/orgChart1"/>
    <dgm:cxn modelId="{D8887424-714D-4FA1-B677-4C231F2B5E97}" type="presParOf" srcId="{3CA806D2-679E-42F9-804D-A9439F63216B}" destId="{39770D2F-AB93-4CE9-A302-2BA900455B3E}" srcOrd="1" destOrd="0" presId="urn:microsoft.com/office/officeart/2005/8/layout/orgChart1"/>
    <dgm:cxn modelId="{F2929E04-9821-45E9-968B-9BC3E096E231}" type="presParOf" srcId="{39770D2F-AB93-4CE9-A302-2BA900455B3E}" destId="{9F12BEFE-0747-4D7B-BE28-417B94BA060D}" srcOrd="0" destOrd="0" presId="urn:microsoft.com/office/officeart/2005/8/layout/orgChart1"/>
    <dgm:cxn modelId="{592B6507-0611-44D8-B0A7-CB1681318F3F}" type="presParOf" srcId="{9F12BEFE-0747-4D7B-BE28-417B94BA060D}" destId="{E51CA277-B35C-489C-9A33-978207DB9E9F}" srcOrd="0" destOrd="0" presId="urn:microsoft.com/office/officeart/2005/8/layout/orgChart1"/>
    <dgm:cxn modelId="{025B5098-4038-421D-B7B7-15DCEA3A5B26}" type="presParOf" srcId="{9F12BEFE-0747-4D7B-BE28-417B94BA060D}" destId="{5119CBC6-B7D7-469B-B7C1-9D4EA4A8A776}" srcOrd="1" destOrd="0" presId="urn:microsoft.com/office/officeart/2005/8/layout/orgChart1"/>
    <dgm:cxn modelId="{F068009E-A9F1-451B-B4A3-0629EF8C99F6}" type="presParOf" srcId="{39770D2F-AB93-4CE9-A302-2BA900455B3E}" destId="{2D1F6DC7-DED8-4E20-9A7B-2F15E2C02A95}" srcOrd="1" destOrd="0" presId="urn:microsoft.com/office/officeart/2005/8/layout/orgChart1"/>
    <dgm:cxn modelId="{938D1EB2-FF6F-4023-8FFC-6AA8A767BE99}" type="presParOf" srcId="{39770D2F-AB93-4CE9-A302-2BA900455B3E}" destId="{230E9867-CD74-4137-BCED-9562D22BB26D}" srcOrd="2" destOrd="0" presId="urn:microsoft.com/office/officeart/2005/8/layout/orgChart1"/>
    <dgm:cxn modelId="{FBF283B5-3EED-47DC-99DD-1CCCA0190EA8}" type="presParOf" srcId="{3CA806D2-679E-42F9-804D-A9439F63216B}" destId="{78FC8BBC-F785-4593-854D-4B24F9B6B641}" srcOrd="2" destOrd="0" presId="urn:microsoft.com/office/officeart/2005/8/layout/orgChart1"/>
    <dgm:cxn modelId="{6523A61B-51E0-407C-9625-EBD16018D0DA}" type="presParOf" srcId="{3CA806D2-679E-42F9-804D-A9439F63216B}" destId="{31D0945E-91AA-4DA5-9389-4D9F83CA88B0}" srcOrd="3" destOrd="0" presId="urn:microsoft.com/office/officeart/2005/8/layout/orgChart1"/>
    <dgm:cxn modelId="{D5CCD93A-5BC8-4164-96C6-911A9D1478BC}" type="presParOf" srcId="{31D0945E-91AA-4DA5-9389-4D9F83CA88B0}" destId="{A13192BC-492E-44CD-B997-CB9E46D46F21}" srcOrd="0" destOrd="0" presId="urn:microsoft.com/office/officeart/2005/8/layout/orgChart1"/>
    <dgm:cxn modelId="{01B64528-32FF-42E4-A077-74B91C21E7D0}" type="presParOf" srcId="{A13192BC-492E-44CD-B997-CB9E46D46F21}" destId="{8DE442F1-1CFE-40BC-88BA-CF15ED1F73C0}" srcOrd="0" destOrd="0" presId="urn:microsoft.com/office/officeart/2005/8/layout/orgChart1"/>
    <dgm:cxn modelId="{69442878-9AEF-4B36-B96B-936F0C5EE8F2}" type="presParOf" srcId="{A13192BC-492E-44CD-B997-CB9E46D46F21}" destId="{0A6330D5-A25D-4FBC-A5EF-719AC8017C5E}" srcOrd="1" destOrd="0" presId="urn:microsoft.com/office/officeart/2005/8/layout/orgChart1"/>
    <dgm:cxn modelId="{D9787B43-C35F-450D-8217-AF60B838FAC0}" type="presParOf" srcId="{31D0945E-91AA-4DA5-9389-4D9F83CA88B0}" destId="{9C6C9238-036B-47E6-B76A-BF1B4AF81C82}" srcOrd="1" destOrd="0" presId="urn:microsoft.com/office/officeart/2005/8/layout/orgChart1"/>
    <dgm:cxn modelId="{17DA34DD-A3AA-4B51-B283-03D9405655F1}" type="presParOf" srcId="{31D0945E-91AA-4DA5-9389-4D9F83CA88B0}" destId="{CE88A6A2-403F-4E6F-BBAA-F589033A5168}" srcOrd="2" destOrd="0" presId="urn:microsoft.com/office/officeart/2005/8/layout/orgChart1"/>
    <dgm:cxn modelId="{5A202980-9935-40AB-9343-E437AB89CC0F}" type="presParOf" srcId="{3CA806D2-679E-42F9-804D-A9439F63216B}" destId="{14CD5372-61FC-4356-BA0C-63E75587C6F2}" srcOrd="4" destOrd="0" presId="urn:microsoft.com/office/officeart/2005/8/layout/orgChart1"/>
    <dgm:cxn modelId="{072A31B7-6D3C-4F88-A5D8-643B36DA82CA}" type="presParOf" srcId="{3CA806D2-679E-42F9-804D-A9439F63216B}" destId="{0AB3ADA7-64B7-4B0C-A829-F409D3668283}" srcOrd="5" destOrd="0" presId="urn:microsoft.com/office/officeart/2005/8/layout/orgChart1"/>
    <dgm:cxn modelId="{0A22C11C-8EA8-45A8-BF63-47691832D1F1}" type="presParOf" srcId="{0AB3ADA7-64B7-4B0C-A829-F409D3668283}" destId="{E1C77AD8-2ABC-4935-AEF6-6FD12710DC5F}" srcOrd="0" destOrd="0" presId="urn:microsoft.com/office/officeart/2005/8/layout/orgChart1"/>
    <dgm:cxn modelId="{A9C9C320-6645-4728-964E-4ABC2B5E374B}" type="presParOf" srcId="{E1C77AD8-2ABC-4935-AEF6-6FD12710DC5F}" destId="{EA8335B0-2F6A-4B2C-A2BF-9DFA781C9E05}" srcOrd="0" destOrd="0" presId="urn:microsoft.com/office/officeart/2005/8/layout/orgChart1"/>
    <dgm:cxn modelId="{BCDB7E59-D858-40CE-A280-016A69708D55}" type="presParOf" srcId="{E1C77AD8-2ABC-4935-AEF6-6FD12710DC5F}" destId="{740F08B2-D89C-41FE-A6FE-CE1A010A985F}" srcOrd="1" destOrd="0" presId="urn:microsoft.com/office/officeart/2005/8/layout/orgChart1"/>
    <dgm:cxn modelId="{4333CDCC-DA06-4DE4-AD9A-4BA13073629C}" type="presParOf" srcId="{0AB3ADA7-64B7-4B0C-A829-F409D3668283}" destId="{BB6F32A2-EB7D-476B-8310-1B06576B676B}" srcOrd="1" destOrd="0" presId="urn:microsoft.com/office/officeart/2005/8/layout/orgChart1"/>
    <dgm:cxn modelId="{9D75893E-3AE8-4254-88BD-1C17333C24AD}" type="presParOf" srcId="{0AB3ADA7-64B7-4B0C-A829-F409D3668283}" destId="{0FB42583-A22F-4C4D-A5CD-A2F95C04263C}" srcOrd="2" destOrd="0" presId="urn:microsoft.com/office/officeart/2005/8/layout/orgChart1"/>
    <dgm:cxn modelId="{BC777682-2B9C-455C-8D8D-24616303B59E}" type="presParOf" srcId="{B148FD17-D4C5-4769-B4F8-3A49AE880198}" destId="{24B57D86-8523-424E-9C11-D5DA567CE0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D5372-61FC-4356-BA0C-63E75587C6F2}">
      <dsp:nvSpPr>
        <dsp:cNvPr id="0" name=""/>
        <dsp:cNvSpPr/>
      </dsp:nvSpPr>
      <dsp:spPr>
        <a:xfrm>
          <a:off x="3852068" y="803733"/>
          <a:ext cx="1943032" cy="337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610"/>
              </a:lnTo>
              <a:lnTo>
                <a:pt x="1943032" y="168610"/>
              </a:lnTo>
              <a:lnTo>
                <a:pt x="1943032" y="3372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C8BBC-F785-4593-854D-4B24F9B6B641}">
      <dsp:nvSpPr>
        <dsp:cNvPr id="0" name=""/>
        <dsp:cNvSpPr/>
      </dsp:nvSpPr>
      <dsp:spPr>
        <a:xfrm>
          <a:off x="3806348" y="803733"/>
          <a:ext cx="91440" cy="3372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72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E8DE5-1671-4F4C-A176-A7F282E09FC2}">
      <dsp:nvSpPr>
        <dsp:cNvPr id="0" name=""/>
        <dsp:cNvSpPr/>
      </dsp:nvSpPr>
      <dsp:spPr>
        <a:xfrm>
          <a:off x="1909035" y="803733"/>
          <a:ext cx="1943032" cy="337220"/>
        </a:xfrm>
        <a:custGeom>
          <a:avLst/>
          <a:gdLst/>
          <a:ahLst/>
          <a:cxnLst/>
          <a:rect l="0" t="0" r="0" b="0"/>
          <a:pathLst>
            <a:path>
              <a:moveTo>
                <a:pt x="1943032" y="0"/>
              </a:moveTo>
              <a:lnTo>
                <a:pt x="1943032" y="168610"/>
              </a:lnTo>
              <a:lnTo>
                <a:pt x="0" y="168610"/>
              </a:lnTo>
              <a:lnTo>
                <a:pt x="0" y="3372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ECDD6-3D3A-4D1A-B28D-EBB6C0F5BB7A}">
      <dsp:nvSpPr>
        <dsp:cNvPr id="0" name=""/>
        <dsp:cNvSpPr/>
      </dsp:nvSpPr>
      <dsp:spPr>
        <a:xfrm>
          <a:off x="3049162" y="827"/>
          <a:ext cx="1605812" cy="802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25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Tipos de vinificación</a:t>
          </a:r>
        </a:p>
      </dsp:txBody>
      <dsp:txXfrm>
        <a:off x="3049162" y="827"/>
        <a:ext cx="1605812" cy="802906"/>
      </dsp:txXfrm>
    </dsp:sp>
    <dsp:sp modelId="{E51CA277-B35C-489C-9A33-978207DB9E9F}">
      <dsp:nvSpPr>
        <dsp:cNvPr id="0" name=""/>
        <dsp:cNvSpPr/>
      </dsp:nvSpPr>
      <dsp:spPr>
        <a:xfrm>
          <a:off x="1106129" y="1140953"/>
          <a:ext cx="1605812" cy="802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2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blanco</a:t>
          </a:r>
        </a:p>
      </dsp:txBody>
      <dsp:txXfrm>
        <a:off x="1106129" y="1140953"/>
        <a:ext cx="1605812" cy="802906"/>
      </dsp:txXfrm>
    </dsp:sp>
    <dsp:sp modelId="{8DE442F1-1CFE-40BC-88BA-CF15ED1F73C0}">
      <dsp:nvSpPr>
        <dsp:cNvPr id="0" name=""/>
        <dsp:cNvSpPr/>
      </dsp:nvSpPr>
      <dsp:spPr>
        <a:xfrm>
          <a:off x="3049162" y="1140953"/>
          <a:ext cx="1605812" cy="802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2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rosado</a:t>
          </a:r>
        </a:p>
      </dsp:txBody>
      <dsp:txXfrm>
        <a:off x="3049162" y="1140953"/>
        <a:ext cx="1605812" cy="802906"/>
      </dsp:txXfrm>
    </dsp:sp>
    <dsp:sp modelId="{EA8335B0-2F6A-4B2C-A2BF-9DFA781C9E05}">
      <dsp:nvSpPr>
        <dsp:cNvPr id="0" name=""/>
        <dsp:cNvSpPr/>
      </dsp:nvSpPr>
      <dsp:spPr>
        <a:xfrm>
          <a:off x="4992195" y="1140953"/>
          <a:ext cx="1605812" cy="802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altLang="es-ES" sz="2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rPr>
            <a:t>Vinificación de tinto</a:t>
          </a:r>
        </a:p>
      </dsp:txBody>
      <dsp:txXfrm>
        <a:off x="4992195" y="1140953"/>
        <a:ext cx="1605812" cy="802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2662C68E-7EFC-F0B0-38C6-9A12DE23A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6358" cy="500616"/>
          </a:xfrm>
          <a:prstGeom prst="rect">
            <a:avLst/>
          </a:prstGeom>
        </p:spPr>
        <p:txBody>
          <a:bodyPr vert="horz" lIns="89202" tIns="44601" rIns="89202" bIns="44601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08F97F3D-F765-6B2D-A788-7219F7DEA1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1791" y="1"/>
            <a:ext cx="2986358" cy="500616"/>
          </a:xfrm>
          <a:prstGeom prst="rect">
            <a:avLst/>
          </a:prstGeom>
        </p:spPr>
        <p:txBody>
          <a:bodyPr vert="horz" lIns="89202" tIns="44601" rIns="89202" bIns="44601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F731C9-D907-41C4-9194-3B03A104B730}" type="datetimeFigureOut">
              <a:rPr lang="es-ES"/>
              <a:pPr>
                <a:defRPr/>
              </a:pPr>
              <a:t>25/07/2022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892F026A-E495-EC5C-7831-4CBC22D29D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52475"/>
            <a:ext cx="5208587" cy="3906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02" tIns="44601" rIns="89202" bIns="44601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0F591717-C23C-7B54-B51D-0264729F4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9695" y="4728750"/>
            <a:ext cx="6219179" cy="4540620"/>
          </a:xfrm>
          <a:prstGeom prst="rect">
            <a:avLst/>
          </a:prstGeom>
        </p:spPr>
        <p:txBody>
          <a:bodyPr vert="horz" lIns="89202" tIns="44601" rIns="89202" bIns="44601" rtlCol="0"/>
          <a:lstStyle/>
          <a:p>
            <a:pPr lvl="0"/>
            <a:r>
              <a:rPr lang="es-ES" noProof="0" dirty="0"/>
              <a:t>Haga clic para modificar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02501B87-77BF-A93A-36D1-AC0858FCB3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519679"/>
            <a:ext cx="2986358" cy="500616"/>
          </a:xfrm>
          <a:prstGeom prst="rect">
            <a:avLst/>
          </a:prstGeom>
        </p:spPr>
        <p:txBody>
          <a:bodyPr vert="horz" lIns="89202" tIns="44601" rIns="89202" bIns="44601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2FBFBEBD-B898-08A0-BEE5-AF6F8A671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1791" y="9519679"/>
            <a:ext cx="2986358" cy="500616"/>
          </a:xfrm>
          <a:prstGeom prst="rect">
            <a:avLst/>
          </a:prstGeom>
        </p:spPr>
        <p:txBody>
          <a:bodyPr vert="horz" wrap="square" lIns="89202" tIns="44601" rIns="89202" bIns="4460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6622B2-8E5F-47C3-AD67-B8C5D9770492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47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37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26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15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4510-4A29-4451-8437-4F8FBC6D1247}" type="slidenum">
              <a:rPr lang="es-ES" altLang="es-ES" smtClean="0"/>
              <a:pPr/>
              <a:t>‹Nº›</a:t>
            </a:fld>
            <a:endParaRPr lang="es-ES" alt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57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BE2C-B720-4954-9B54-3F0C86AD3FDD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8333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94CE0-3364-4D55-A06C-0AE8F5FC2406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33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2CADA-36C3-4902-B8EF-3DAF5D35739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26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AC445-D7BE-4874-9476-6AC44FCBA12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766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BC760-B981-4682-91F1-011156745E6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37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8788" y="1600200"/>
            <a:ext cx="4037012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44B319-C391-4EFB-A752-E8D4F59771E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73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2F7DC-C3C4-4BB2-855E-DC835D3E5FE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8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2E729B-A429-430E-8375-C34C80FDDD0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50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7C861-4E3A-4C66-B158-B7A00E7E386B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22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97C4F9-9E0F-424D-BD69-F0BFBDB2280B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33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86A527-4921-4948-B901-0392E304B24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4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E33D-E04D-44FE-80B5-7316A15650BA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053951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173CB-C412-43FF-A676-4EDD1C2A01F5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511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266CF6-E13C-4795-A24B-DA177910161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510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8D237-F041-458E-B77E-ADDF1E97E80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598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82AC5D-6ADF-4CE0-B6BD-73E3881C95F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701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D1078-DE2E-4037-8CF0-0E7137BE16D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925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7B8C8-7A53-4AD5-BBAE-34FF602AB6A5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320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BEDA43-5711-4ADE-80EF-10BFD23093B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824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37127-94E4-459A-A2DA-64A74E7EC9A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697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5BA3D7-D695-445E-AAF7-CBF5C769AA7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0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AC2AB9-41FC-4390-89CA-A0454E7C195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CADD2-2240-4D47-9CDD-A4FD2E312BD0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065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8788" y="1600200"/>
            <a:ext cx="4037012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253EB3-15C1-49FC-9B4B-E4399F6C75F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7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D341D-E61C-4719-B077-CABA6C9705C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2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DA56B-B853-4425-AA26-3B73AC76D54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7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80C21-C486-43AD-B4A6-3A8AA952FC3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0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FFCDB-6C82-45B3-8C20-FD807179163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5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255C6-6E20-4C97-A200-915EA197F48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8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97475-53EB-43FF-8DC3-870761C0371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0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F5B58F-6EF8-4E83-B0AB-55D07C0EC0E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0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7730-466E-4381-8E33-73ACBB72BEA1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708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71540-9341-4BCF-9883-C694038FF58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45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5240B3-20A9-474C-B123-2B5CE47CA1E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01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F15A02-C1F9-40B0-8912-20DFA3ED7166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3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458788" y="1600200"/>
            <a:ext cx="8226425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2CB6BC-02EF-4CF0-83AC-32E3D8D8BDC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4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864325-4E46-4D54-8E99-DF95342605E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57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01F71B-1F19-4CF9-B05D-6C1B2383BD2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74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F3B73-CABA-4D39-8E4F-93DF2AEC526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14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FE922-714D-4805-9F2E-297503EDCF1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73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73CBFB-5DF7-4C8B-B6CF-D192C971803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A8C280-5F09-479E-87B1-34F2493EE32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9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3FD6C-E864-445D-B6DB-545341638BA1}" type="slidenum">
              <a:rPr lang="es-ES" altLang="es-ES" smtClean="0"/>
              <a:pPr/>
              <a:t>‹Nº›</a:t>
            </a:fld>
            <a:endParaRPr lang="es-ES" alt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28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12B70-74DA-428A-8BCB-2CC8530FA31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5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C38542-AD95-4051-AE86-DF82C759F71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EC1CF-F781-4992-95F1-12A2E2051526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61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498D9-047A-4684-AD45-7CE0D09C2A8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57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3EFF7-2091-4C75-BB75-8779828B078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92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8B5D2D-60D7-4432-84FD-63E975FC47E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8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772D9-7B9D-4D2E-BC14-31690BC1FA8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15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E1362-BF85-4F29-81C2-A6257993B68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38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897E9-1F75-4A62-B837-5C7B692E750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64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5B1ED-67A5-4DFC-80B2-AD6ADE32EDC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0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AFB0-C897-4AFF-8062-069E653D037D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893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FBDFE-0308-4B73-9C15-D56A76E48AB5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4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7013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15224A-763D-4979-B878-2005EEBCFE8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51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8788" y="1600200"/>
            <a:ext cx="4037012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D75D3-19C2-45B3-92C3-1EDE979E120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2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A58E89-509E-406F-AF32-E1C9A344428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64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58132-3146-4A05-A6F7-A7C8BE1571C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62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7DA7BB-85FB-416A-86FA-E334DFA5CAA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71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69F65-0783-478F-8912-39A1AE792BB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35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F713F2-4644-48E5-82AE-54D0F18E578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1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87F62-0AEA-4E9B-8584-1B5FF0AA9CC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69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511F1-22C3-47ED-B0F1-A0567FF54EB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7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4B3-E713-44B5-99AB-E625E570A6A0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30884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6E78C7-8D75-4DB4-9794-B1AF6A3B946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22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68E4A-8007-4EE3-B310-22A7D9A74B9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80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6A57AE-3199-4BD3-AAE1-6C8E5F780730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48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EA5D2-96B7-460D-94FD-C773AC7D61C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458788" y="1600200"/>
            <a:ext cx="8226425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817F5-0555-4F49-9302-3A9EF522628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5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1A4A84-0CBB-44D9-B4F2-C246A21B1180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6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BE2D8-A1E7-4A51-A209-5689472B11C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43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B1275-4DB0-4E28-AE36-C2A6BA7F0AB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9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EFB64-123F-4BFC-B58F-9EED9AA7A745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04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358DA-E9AB-404D-B002-76E7AF0BD1C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8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0A232-96E5-46F0-B5D8-3CDC2976EE52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830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1B1368-DECA-4D39-8860-4E26B7F354C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07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E59106-0CF1-4FB1-90A7-6C3FB9007D4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0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7770FC-92AF-467B-80E1-F3A1B7E4066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11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D71100-66F8-4E65-99FF-39EA1D76F62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33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DC97B-87F5-4728-88B9-649E2CB1EEA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C7B8C7-1978-4611-86F5-5F786CE48F4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14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A0D53-F0E9-4F35-9A10-DDED569C89C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085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881E67-BB6B-4BC5-B19E-493D38EA366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266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852767-1934-409F-8E5C-76BF84E51AF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89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F88D0-B140-450F-8812-21C9EE20F56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9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5058-FBE9-46F9-9B14-5DFBD9E83CE7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2060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CE131-58DE-4DF0-A561-6EB3C8D3615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92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E210E-FF47-4604-BB8A-D2FF395A804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58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4FD52-30ED-49D1-9894-C5970E27EE5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31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0AB95C-9A68-4F0C-85E4-FD2CC91890A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240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9945C9-C08B-4869-A3B7-7AD5A9A4643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105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B50D1-88D3-4ED3-9EA0-238940AB80B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21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5C240F-2A74-4FD0-AD2A-C5D66F53905E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35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A15376-B879-4A0E-A994-36293EC82D9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31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CCAA6-92A6-4EED-8B3F-F8CC61F859C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01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88EF3-41D1-4FFC-ABBC-A12A632AB9F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2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FBBE07-1C81-418C-8D61-604243EFFEE3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032541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2117E-9019-4207-9080-0A8CC023466B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59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FC8BA-714E-4983-AB99-37E9E8943D1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872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2F278A-133D-4F1A-A797-695E96A08B5C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1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AD48D-AA19-4A69-B522-40BBAC665FD9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254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D51798-EAAA-47E4-B9DF-307FE95AFA37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25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458788" y="1600200"/>
            <a:ext cx="8226425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2509BB-584F-4748-A0B5-E2096474E178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75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D4645-3909-4C51-95F6-0D4569FBA83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07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6FE6AC-7FBC-4FD0-B6B4-26F23FD842F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984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8226425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8788" y="1600200"/>
            <a:ext cx="8226425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8788" y="3938588"/>
            <a:ext cx="8226425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1A172-0A32-4EAC-BAB1-FFE2F23797B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95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9898B-9F85-4D1E-9AD5-705CE937902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3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56856-341F-45EA-ACEB-A8E200F4FC19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27972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F07BF-5315-4993-918C-D2EB43BC2AC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409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E07CDE-48AC-4983-8FF5-099C3EA5F34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226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59887-1697-4339-BF92-BBF7EB6F9EC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72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F8B433-5BE5-46B6-8479-BD7897C80206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824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F799C-7908-4D64-8F7A-208ADE3169D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0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CFC469-2211-4EBD-809B-3D049A14024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192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185B4E-ACCF-4647-A26B-C222A8C0B600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21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F25FF-987C-4568-9535-DEFFCF7C7634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45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CC447-A132-4CD6-9CFA-033FE5A18F6A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60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18212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E6A4C6-CE54-45CC-9C54-6B029DE6745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7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0F0A232-96E5-46F0-B5D8-3CDC2976EE52}" type="slidenum">
              <a:rPr lang="es-ES" altLang="es-ES" smtClean="0"/>
              <a:pPr/>
              <a:t>‹Nº›</a:t>
            </a:fld>
            <a:endParaRPr lang="es-ES" alt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1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66" r:id="rId1"/>
    <p:sldLayoutId id="2147492867" r:id="rId2"/>
    <p:sldLayoutId id="2147492868" r:id="rId3"/>
    <p:sldLayoutId id="2147492869" r:id="rId4"/>
    <p:sldLayoutId id="2147492870" r:id="rId5"/>
    <p:sldLayoutId id="2147492871" r:id="rId6"/>
    <p:sldLayoutId id="2147492872" r:id="rId7"/>
    <p:sldLayoutId id="2147492873" r:id="rId8"/>
    <p:sldLayoutId id="2147492874" r:id="rId9"/>
    <p:sldLayoutId id="2147492875" r:id="rId10"/>
    <p:sldLayoutId id="21474928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8CCD6D-86B7-4862-9FC6-98BFF44B2692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5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79" r:id="rId1"/>
    <p:sldLayoutId id="2147492880" r:id="rId2"/>
    <p:sldLayoutId id="2147492881" r:id="rId3"/>
    <p:sldLayoutId id="2147492882" r:id="rId4"/>
    <p:sldLayoutId id="2147492883" r:id="rId5"/>
    <p:sldLayoutId id="2147492884" r:id="rId6"/>
    <p:sldLayoutId id="2147492885" r:id="rId7"/>
    <p:sldLayoutId id="2147492886" r:id="rId8"/>
    <p:sldLayoutId id="2147492887" r:id="rId9"/>
    <p:sldLayoutId id="2147492888" r:id="rId10"/>
    <p:sldLayoutId id="2147492889" r:id="rId11"/>
    <p:sldLayoutId id="2147492890" r:id="rId12"/>
    <p:sldLayoutId id="2147492891" r:id="rId13"/>
    <p:sldLayoutId id="2147492892" r:id="rId14"/>
    <p:sldLayoutId id="214749289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3D814-F7B0-4A1E-AEBF-1D8BF759CDB5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4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895" r:id="rId1"/>
    <p:sldLayoutId id="2147492896" r:id="rId2"/>
    <p:sldLayoutId id="2147492897" r:id="rId3"/>
    <p:sldLayoutId id="2147492898" r:id="rId4"/>
    <p:sldLayoutId id="2147492899" r:id="rId5"/>
    <p:sldLayoutId id="2147492900" r:id="rId6"/>
    <p:sldLayoutId id="2147492901" r:id="rId7"/>
    <p:sldLayoutId id="2147492902" r:id="rId8"/>
    <p:sldLayoutId id="2147492903" r:id="rId9"/>
    <p:sldLayoutId id="2147492904" r:id="rId10"/>
    <p:sldLayoutId id="2147492905" r:id="rId11"/>
    <p:sldLayoutId id="2147492906" r:id="rId12"/>
    <p:sldLayoutId id="2147492907" r:id="rId13"/>
    <p:sldLayoutId id="2147492908" r:id="rId14"/>
    <p:sldLayoutId id="2147492909" r:id="rId15"/>
    <p:sldLayoutId id="214749291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FF32-E52C-4254-BA18-75589F5A71B1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4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12" r:id="rId1"/>
    <p:sldLayoutId id="2147492913" r:id="rId2"/>
    <p:sldLayoutId id="2147492914" r:id="rId3"/>
    <p:sldLayoutId id="2147492915" r:id="rId4"/>
    <p:sldLayoutId id="2147492916" r:id="rId5"/>
    <p:sldLayoutId id="2147492917" r:id="rId6"/>
    <p:sldLayoutId id="2147492918" r:id="rId7"/>
    <p:sldLayoutId id="2147492919" r:id="rId8"/>
    <p:sldLayoutId id="2147492920" r:id="rId9"/>
    <p:sldLayoutId id="2147492921" r:id="rId10"/>
    <p:sldLayoutId id="2147492922" r:id="rId11"/>
    <p:sldLayoutId id="2147492923" r:id="rId12"/>
    <p:sldLayoutId id="2147492924" r:id="rId13"/>
    <p:sldLayoutId id="2147492925" r:id="rId14"/>
    <p:sldLayoutId id="214749292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E5165-1161-4D55-A252-7F1F3C1017AB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28" r:id="rId1"/>
    <p:sldLayoutId id="2147492929" r:id="rId2"/>
    <p:sldLayoutId id="2147492930" r:id="rId3"/>
    <p:sldLayoutId id="2147492931" r:id="rId4"/>
    <p:sldLayoutId id="2147492932" r:id="rId5"/>
    <p:sldLayoutId id="2147492933" r:id="rId6"/>
    <p:sldLayoutId id="2147492934" r:id="rId7"/>
    <p:sldLayoutId id="2147492935" r:id="rId8"/>
    <p:sldLayoutId id="2147492936" r:id="rId9"/>
    <p:sldLayoutId id="2147492937" r:id="rId10"/>
    <p:sldLayoutId id="2147492938" r:id="rId11"/>
    <p:sldLayoutId id="2147492939" r:id="rId12"/>
    <p:sldLayoutId id="2147492940" r:id="rId13"/>
    <p:sldLayoutId id="2147492941" r:id="rId14"/>
    <p:sldLayoutId id="2147492942" r:id="rId15"/>
    <p:sldLayoutId id="214749294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3E535-FCE0-4A2A-BB44-1F436B6BAB23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4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45" r:id="rId1"/>
    <p:sldLayoutId id="2147492946" r:id="rId2"/>
    <p:sldLayoutId id="2147492947" r:id="rId3"/>
    <p:sldLayoutId id="2147492948" r:id="rId4"/>
    <p:sldLayoutId id="2147492949" r:id="rId5"/>
    <p:sldLayoutId id="2147492950" r:id="rId6"/>
    <p:sldLayoutId id="2147492951" r:id="rId7"/>
    <p:sldLayoutId id="2147492952" r:id="rId8"/>
    <p:sldLayoutId id="2147492953" r:id="rId9"/>
    <p:sldLayoutId id="2147492954" r:id="rId10"/>
    <p:sldLayoutId id="2147492955" r:id="rId11"/>
    <p:sldLayoutId id="2147492956" r:id="rId12"/>
    <p:sldLayoutId id="2147492957" r:id="rId13"/>
    <p:sldLayoutId id="2147492958" r:id="rId14"/>
    <p:sldLayoutId id="214749295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F5EBF-1359-440E-A891-E77AEC037D5D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5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61" r:id="rId1"/>
    <p:sldLayoutId id="2147492962" r:id="rId2"/>
    <p:sldLayoutId id="2147492963" r:id="rId3"/>
    <p:sldLayoutId id="2147492964" r:id="rId4"/>
    <p:sldLayoutId id="2147492965" r:id="rId5"/>
    <p:sldLayoutId id="2147492966" r:id="rId6"/>
    <p:sldLayoutId id="2147492967" r:id="rId7"/>
    <p:sldLayoutId id="2147492968" r:id="rId8"/>
    <p:sldLayoutId id="2147492969" r:id="rId9"/>
    <p:sldLayoutId id="2147492970" r:id="rId10"/>
    <p:sldLayoutId id="2147492971" r:id="rId11"/>
    <p:sldLayoutId id="2147492972" r:id="rId12"/>
    <p:sldLayoutId id="2147492973" r:id="rId13"/>
    <p:sldLayoutId id="2147492974" r:id="rId14"/>
    <p:sldLayoutId id="2147492975" r:id="rId15"/>
    <p:sldLayoutId id="21474929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788" y="6245225"/>
            <a:ext cx="2130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9B1A9-7F48-4C4D-A8ED-FCEFFC1C316F}" type="slidenum">
              <a:rPr kumimoji="0" lang="es-ES" alt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978" r:id="rId1"/>
    <p:sldLayoutId id="2147492979" r:id="rId2"/>
    <p:sldLayoutId id="2147492980" r:id="rId3"/>
    <p:sldLayoutId id="2147492981" r:id="rId4"/>
    <p:sldLayoutId id="2147492982" r:id="rId5"/>
    <p:sldLayoutId id="2147492983" r:id="rId6"/>
    <p:sldLayoutId id="2147492984" r:id="rId7"/>
    <p:sldLayoutId id="2147492985" r:id="rId8"/>
    <p:sldLayoutId id="2147492986" r:id="rId9"/>
    <p:sldLayoutId id="2147492987" r:id="rId10"/>
    <p:sldLayoutId id="2147492988" r:id="rId11"/>
    <p:sldLayoutId id="2147492989" r:id="rId12"/>
    <p:sldLayoutId id="2147492990" r:id="rId13"/>
    <p:sldLayoutId id="2147492991" r:id="rId14"/>
    <p:sldLayoutId id="2147492992" r:id="rId15"/>
    <p:sldLayoutId id="214749299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irtraduvino.com/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332656"/>
            <a:ext cx="75438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b="1" dirty="0" smtClean="0"/>
              <a:t/>
            </a:r>
            <a:br>
              <a:rPr lang="es-ES" altLang="es-ES" b="1" dirty="0" smtClean="0"/>
            </a:br>
            <a:r>
              <a:rPr lang="es-ES" altLang="es-ES" b="1" dirty="0" smtClean="0"/>
              <a:t/>
            </a:r>
            <a:br>
              <a:rPr lang="es-ES" altLang="es-ES" b="1" dirty="0" smtClean="0"/>
            </a:br>
            <a:r>
              <a:rPr lang="es-ES" altLang="es-ES" b="1" dirty="0" smtClean="0"/>
              <a:t>El </a:t>
            </a:r>
            <a:r>
              <a:rPr lang="es-ES" altLang="es-ES" b="1" dirty="0"/>
              <a:t>español del vino. </a:t>
            </a:r>
            <a:br>
              <a:rPr lang="es-ES" altLang="es-ES" b="1" dirty="0"/>
            </a:br>
            <a:r>
              <a:rPr lang="es-ES" altLang="es-ES" b="1" dirty="0"/>
              <a:t>Las palabras de la cata </a:t>
            </a:r>
            <a:r>
              <a:rPr lang="es-ES" altLang="es-ES" dirty="0">
                <a:solidFill>
                  <a:srgbClr val="FFFF00"/>
                </a:solidFill>
                <a:latin typeface="Times New Roman" panose="02020603050405020304" pitchFamily="18" charset="0"/>
              </a:rPr>
              <a:t/>
            </a:r>
            <a:br>
              <a:rPr lang="es-ES" altLang="es-ES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endParaRPr lang="es-ES" altLang="es-ES" b="1" dirty="0" smtClean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S" altLang="es-ES" b="1" dirty="0">
              <a:latin typeface="Times New Roman" panose="02020603050405020304" pitchFamily="18" charset="0"/>
            </a:endParaRPr>
          </a:p>
          <a:p>
            <a:pPr algn="ctr"/>
            <a:r>
              <a:rPr lang="es-ES" altLang="es-ES" sz="3300" dirty="0" smtClean="0">
                <a:latin typeface="+mj-lt"/>
              </a:rPr>
              <a:t>Miguel </a:t>
            </a:r>
            <a:r>
              <a:rPr lang="es-ES" altLang="es-ES" sz="3300" dirty="0">
                <a:latin typeface="+mj-lt"/>
              </a:rPr>
              <a:t>Ibáñez Rodríguez</a:t>
            </a:r>
          </a:p>
          <a:p>
            <a:pPr algn="ctr"/>
            <a:r>
              <a:rPr lang="es-ES_tradnl" altLang="es-ES" sz="3000" dirty="0">
                <a:latin typeface="+mj-lt"/>
              </a:rPr>
              <a:t>Facultad de Traducción e Interpretación. </a:t>
            </a:r>
            <a:endParaRPr lang="es-ES_tradnl" altLang="es-ES" sz="3000" dirty="0" smtClean="0">
              <a:latin typeface="+mj-lt"/>
            </a:endParaRPr>
          </a:p>
          <a:p>
            <a:pPr algn="ctr"/>
            <a:r>
              <a:rPr lang="es-ES_tradnl" altLang="es-ES" sz="3000" dirty="0" smtClean="0">
                <a:latin typeface="+mj-lt"/>
              </a:rPr>
              <a:t>Universidad </a:t>
            </a:r>
            <a:r>
              <a:rPr lang="es-ES_tradnl" altLang="es-ES" sz="3000" dirty="0">
                <a:latin typeface="+mj-lt"/>
              </a:rPr>
              <a:t>de Valladolid</a:t>
            </a:r>
          </a:p>
          <a:p>
            <a:pPr algn="ctr"/>
            <a:endParaRPr lang="es-ES_tradnl" altLang="es-ES" sz="3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s-ES_tradnl" altLang="es-ES" sz="3000" dirty="0" smtClean="0">
                <a:latin typeface="+mj-lt"/>
              </a:rPr>
              <a:t>Días de </a:t>
            </a:r>
            <a:r>
              <a:rPr lang="es-ES_tradnl" altLang="es-ES" sz="3000" dirty="0" err="1" smtClean="0">
                <a:latin typeface="+mj-lt"/>
              </a:rPr>
              <a:t>UVa</a:t>
            </a:r>
            <a:r>
              <a:rPr lang="es-ES_tradnl" altLang="es-ES" sz="3000" dirty="0" smtClean="0">
                <a:latin typeface="+mj-lt"/>
              </a:rPr>
              <a:t> y Vino.</a:t>
            </a:r>
            <a:endParaRPr lang="es-ES_tradnl" altLang="es-ES" sz="3000" dirty="0">
              <a:latin typeface="+mj-lt"/>
            </a:endParaRPr>
          </a:p>
          <a:p>
            <a:pPr algn="ctr"/>
            <a:r>
              <a:rPr lang="es-ES" sz="3000" dirty="0">
                <a:latin typeface="+mj-lt"/>
              </a:rPr>
              <a:t>Palencia, Campus la </a:t>
            </a:r>
            <a:r>
              <a:rPr lang="es-ES" sz="3000" dirty="0" err="1">
                <a:latin typeface="+mj-lt"/>
              </a:rPr>
              <a:t>Yutera</a:t>
            </a:r>
            <a:r>
              <a:rPr lang="es-ES" sz="3000" dirty="0">
                <a:latin typeface="+mj-lt"/>
              </a:rPr>
              <a:t>. </a:t>
            </a:r>
            <a:r>
              <a:rPr lang="es-ES_tradnl" altLang="es-ES" sz="3000" dirty="0" smtClean="0">
                <a:solidFill>
                  <a:schemeClr val="bg1"/>
                </a:solidFill>
                <a:latin typeface="+mj-lt"/>
              </a:rPr>
              <a:t>,</a:t>
            </a:r>
          </a:p>
          <a:p>
            <a:pPr algn="ctr"/>
            <a:r>
              <a:rPr lang="es-ES_tradnl" altLang="es-ES" sz="3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_tradnl" altLang="es-ES" sz="3000" dirty="0">
                <a:latin typeface="+mj-lt"/>
              </a:rPr>
              <a:t>25/07/2022</a:t>
            </a:r>
          </a:p>
          <a:p>
            <a:endParaRPr lang="es-ES" dirty="0"/>
          </a:p>
        </p:txBody>
      </p:sp>
      <p:pic>
        <p:nvPicPr>
          <p:cNvPr id="4" name="Picture 9" descr="Resultado de imagen de logo universidad de vallado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2" y="5047952"/>
            <a:ext cx="15065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IRTraduv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32" y="5606752"/>
            <a:ext cx="24860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3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Plantación con GPS</a:t>
            </a:r>
          </a:p>
        </p:txBody>
      </p:sp>
      <p:pic>
        <p:nvPicPr>
          <p:cNvPr id="74758" name="Picture 6" descr="IMG_217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8610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Plantación con GPS</a:t>
            </a:r>
          </a:p>
        </p:txBody>
      </p:sp>
      <p:pic>
        <p:nvPicPr>
          <p:cNvPr id="76806" name="Picture 6" descr="IMG_217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06844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err="1" smtClean="0">
                <a:solidFill>
                  <a:schemeClr val="tx1"/>
                </a:solidFill>
              </a:rPr>
              <a:t>Portainjerto</a:t>
            </a:r>
            <a:endParaRPr lang="es-ES" altLang="es-ES" dirty="0" smtClean="0">
              <a:solidFill>
                <a:schemeClr val="tx1"/>
              </a:solidFill>
            </a:endParaRPr>
          </a:p>
        </p:txBody>
      </p:sp>
      <p:pic>
        <p:nvPicPr>
          <p:cNvPr id="37891" name="Picture 3" descr="IMG_07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514340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s-ES" altLang="es-ES" sz="3600" dirty="0" smtClean="0"/>
              <a:t>Lloro</a:t>
            </a:r>
          </a:p>
          <a:p>
            <a:pPr algn="ctr" eaLnBrk="1" hangingPunct="1"/>
            <a:endParaRPr lang="es-ES" altLang="es-E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487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/>
              <a:t>Desborre</a:t>
            </a:r>
          </a:p>
        </p:txBody>
      </p:sp>
    </p:spTree>
    <p:extLst>
      <p:ext uri="{BB962C8B-B14F-4D97-AF65-F5344CB8AC3E}">
        <p14:creationId xmlns:p14="http://schemas.microsoft.com/office/powerpoint/2010/main" val="2375143473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Desarrollo de los pámpanos</a:t>
            </a:r>
          </a:p>
        </p:txBody>
      </p:sp>
      <p:sp>
        <p:nvSpPr>
          <p:cNvPr id="241667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65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 sz="3600" dirty="0" smtClean="0">
              <a:solidFill>
                <a:schemeClr val="tx1"/>
              </a:solidFill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6093296"/>
            <a:ext cx="551735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2584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 smtClean="0">
                <a:solidFill>
                  <a:schemeClr val="tx1"/>
                </a:solidFill>
              </a:rPr>
              <a:t>Cuajado</a:t>
            </a:r>
          </a:p>
        </p:txBody>
      </p:sp>
      <p:sp>
        <p:nvSpPr>
          <p:cNvPr id="243715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428052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4800" dirty="0" smtClean="0">
                <a:solidFill>
                  <a:schemeClr val="tx1"/>
                </a:solidFill>
              </a:rPr>
              <a:t>Agraz</a:t>
            </a:r>
            <a:r>
              <a:rPr lang="es-ES" altLang="es-ES" sz="2400" i="1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44739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542935203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Envero</a:t>
            </a:r>
          </a:p>
        </p:txBody>
      </p:sp>
      <p:sp>
        <p:nvSpPr>
          <p:cNvPr id="245763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8367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Nuestro grupo </a:t>
            </a:r>
            <a:br>
              <a:rPr lang="es-ES" b="1" dirty="0" smtClean="0"/>
            </a:br>
            <a:r>
              <a:rPr lang="es-ES" b="1" dirty="0" smtClean="0"/>
              <a:t>de investigación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ES" dirty="0">
                <a:hlinkClick r:id="rId2"/>
              </a:rPr>
              <a:t>https://</a:t>
            </a:r>
            <a:r>
              <a:rPr lang="es-ES" dirty="0" smtClean="0">
                <a:hlinkClick r:id="rId2"/>
              </a:rPr>
              <a:t>girtraduvino.com/es/</a:t>
            </a:r>
            <a:endParaRPr lang="es-ES" dirty="0" smtClean="0"/>
          </a:p>
          <a:p>
            <a:endParaRPr lang="es-ES" dirty="0"/>
          </a:p>
          <a:p>
            <a:pPr algn="ctr"/>
            <a:r>
              <a:rPr lang="es-ES" sz="3200" b="1" dirty="0" smtClean="0"/>
              <a:t>ENOTERM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17658"/>
            <a:ext cx="4104456" cy="118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" altLang="es-ES" sz="3200" dirty="0" smtClean="0">
                <a:solidFill>
                  <a:schemeClr val="tx1"/>
                </a:solidFill>
              </a:rPr>
              <a:t>Maduración</a:t>
            </a:r>
            <a:r>
              <a:rPr lang="es-ES" altLang="es-ES" sz="20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6787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71427150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Labores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" altLang="es-ES" sz="2000" smtClean="0">
                <a:solidFill>
                  <a:schemeClr val="bg1"/>
                </a:solidFill>
              </a:rPr>
              <a:t>Laboreo del suelo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" altLang="es-ES" sz="2000" smtClean="0">
                <a:solidFill>
                  <a:schemeClr val="bg1"/>
                </a:solidFill>
              </a:rPr>
              <a:t>Abonado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" altLang="es-ES" sz="2000" smtClean="0">
                <a:solidFill>
                  <a:schemeClr val="bg1"/>
                </a:solidFill>
              </a:rPr>
              <a:t>Empleo de herbicida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" altLang="es-ES" sz="2000" smtClean="0">
                <a:solidFill>
                  <a:schemeClr val="bg1"/>
                </a:solidFill>
              </a:rPr>
              <a:t>Cubierta vegetal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" altLang="es-ES" sz="2000" smtClean="0">
                <a:solidFill>
                  <a:schemeClr val="bg1"/>
                </a:solidFill>
              </a:rPr>
              <a:t>Riego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altLang="es-ES" sz="2000" smtClean="0"/>
          </a:p>
        </p:txBody>
      </p:sp>
      <p:pic>
        <p:nvPicPr>
          <p:cNvPr id="80905" name="Picture 9" descr="IMG_07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412875"/>
            <a:ext cx="4395787" cy="28797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7813" name="2 Marcador de contenido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5179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utoUpdateAnimBg="0"/>
      <p:bldP spid="8090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Espergurado</a:t>
            </a:r>
          </a:p>
        </p:txBody>
      </p:sp>
      <p:pic>
        <p:nvPicPr>
          <p:cNvPr id="91139" name="Picture 3" descr="IMG_025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76475"/>
            <a:ext cx="4038600" cy="3460750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 descr="IMG_025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3063" cy="2185988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1" name="Picture 5" descr="IMG_025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4650" cy="218757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31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err="1" smtClean="0">
                <a:solidFill>
                  <a:schemeClr val="tx1"/>
                </a:solidFill>
              </a:rPr>
              <a:t>Desnietado</a:t>
            </a:r>
            <a:endParaRPr lang="es-ES" altLang="es-ES" dirty="0" smtClean="0">
              <a:solidFill>
                <a:schemeClr val="tx1"/>
              </a:solidFill>
            </a:endParaRPr>
          </a:p>
        </p:txBody>
      </p:sp>
      <p:pic>
        <p:nvPicPr>
          <p:cNvPr id="93187" name="Picture 3" descr="IMG_02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88" y="2347913"/>
            <a:ext cx="4037012" cy="3028950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4" descr="IMG_02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3063" cy="2185988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9" name="Picture 5" descr="IMG_028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4650" cy="218757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6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" altLang="es-ES" dirty="0" smtClean="0"/>
              <a:t>Despunte</a:t>
            </a:r>
          </a:p>
        </p:txBody>
      </p:sp>
      <p:pic>
        <p:nvPicPr>
          <p:cNvPr id="92169" name="Picture 9" descr="IMG_10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15888"/>
            <a:ext cx="4037013" cy="3027362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0884" name="1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6089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Deshojado</a:t>
            </a:r>
          </a:p>
        </p:txBody>
      </p:sp>
      <p:pic>
        <p:nvPicPr>
          <p:cNvPr id="96262" name="Picture 6" descr="IMG_046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Tratamientos fitosanitarios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8226425" cy="2185987"/>
          </a:xfrm>
        </p:spPr>
        <p:txBody>
          <a:bodyPr/>
          <a:lstStyle/>
          <a:p>
            <a:pPr eaLnBrk="1" hangingPunct="1"/>
            <a:r>
              <a:rPr lang="es-ES" altLang="es-ES" sz="2800" smtClean="0">
                <a:solidFill>
                  <a:schemeClr val="bg1"/>
                </a:solidFill>
              </a:rPr>
              <a:t>Aplicación a la vid de diversos productos para combatir sus enfermedades.</a:t>
            </a:r>
          </a:p>
          <a:p>
            <a:pPr eaLnBrk="1" hangingPunct="1"/>
            <a:endParaRPr lang="es-ES" altLang="es-ES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es-ES" altLang="es-ES" sz="2800" i="1" smtClean="0">
                <a:solidFill>
                  <a:schemeClr val="bg1"/>
                </a:solidFill>
              </a:rPr>
              <a:t>Sulfatado</a:t>
            </a:r>
            <a:r>
              <a:rPr lang="es-ES" altLang="es-ES" sz="2800" smtClean="0">
                <a:solidFill>
                  <a:schemeClr val="bg1"/>
                </a:solidFill>
              </a:rPr>
              <a:t>, </a:t>
            </a:r>
            <a:r>
              <a:rPr lang="es-ES" altLang="es-ES" sz="2800" i="1" smtClean="0">
                <a:solidFill>
                  <a:schemeClr val="bg1"/>
                </a:solidFill>
              </a:rPr>
              <a:t>azufrado</a:t>
            </a:r>
            <a:r>
              <a:rPr lang="es-ES" altLang="es-ES" sz="2800" smtClean="0">
                <a:solidFill>
                  <a:schemeClr val="bg1"/>
                </a:solidFill>
              </a:rPr>
              <a:t>, etc.</a:t>
            </a:r>
          </a:p>
        </p:txBody>
      </p:sp>
      <p:sp>
        <p:nvSpPr>
          <p:cNvPr id="252932" name="1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1361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/>
              <a:t>La vendimia</a:t>
            </a:r>
          </a:p>
        </p:txBody>
      </p:sp>
      <p:sp>
        <p:nvSpPr>
          <p:cNvPr id="131084" name="Rectangle 12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s-ES" sz="2400" i="1" dirty="0" smtClean="0">
                <a:solidFill>
                  <a:schemeClr val="bg1"/>
                </a:solidFill>
              </a:rPr>
              <a:t>Vendimia manual</a:t>
            </a:r>
            <a:r>
              <a:rPr lang="es-ES" altLang="es-ES" sz="2400" dirty="0" smtClean="0">
                <a:solidFill>
                  <a:schemeClr val="bg1"/>
                </a:solidFill>
              </a:rPr>
              <a:t>: </a:t>
            </a:r>
            <a:r>
              <a:rPr lang="es-ES" altLang="es-ES" sz="2400" dirty="0" err="1" smtClean="0">
                <a:solidFill>
                  <a:schemeClr val="bg1"/>
                </a:solidFill>
              </a:rPr>
              <a:t>corquete</a:t>
            </a:r>
            <a:r>
              <a:rPr lang="es-ES" altLang="es-ES" sz="2400" dirty="0" smtClean="0">
                <a:solidFill>
                  <a:schemeClr val="bg1"/>
                </a:solidFill>
              </a:rPr>
              <a:t>, tijera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>
              <a:solidFill>
                <a:schemeClr val="bg1"/>
              </a:solidFill>
            </a:endParaRPr>
          </a:p>
        </p:txBody>
      </p:sp>
      <p:sp>
        <p:nvSpPr>
          <p:cNvPr id="253956" name="1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253957" name="2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427944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1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/>
              <a:t>La vendimia</a:t>
            </a:r>
          </a:p>
        </p:txBody>
      </p:sp>
      <p:sp>
        <p:nvSpPr>
          <p:cNvPr id="131084" name="Rectangle 12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altLang="es-E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" altLang="es-ES" sz="2400" i="1" dirty="0" smtClean="0">
                <a:solidFill>
                  <a:schemeClr val="bg1"/>
                </a:solidFill>
              </a:rPr>
              <a:t>Vendimia mecánica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>
              <a:solidFill>
                <a:schemeClr val="bg1"/>
              </a:solidFill>
            </a:endParaRPr>
          </a:p>
        </p:txBody>
      </p:sp>
      <p:sp>
        <p:nvSpPr>
          <p:cNvPr id="254980" name="1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sp>
        <p:nvSpPr>
          <p:cNvPr id="254981" name="2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41503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1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1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Vinicultura</a:t>
            </a:r>
          </a:p>
        </p:txBody>
      </p:sp>
      <p:grpSp>
        <p:nvGrpSpPr>
          <p:cNvPr id="2" name="Organization Chart 3"/>
          <p:cNvGrpSpPr>
            <a:grpSpLocks/>
          </p:cNvGrpSpPr>
          <p:nvPr/>
        </p:nvGrpSpPr>
        <p:grpSpPr bwMode="auto">
          <a:xfrm>
            <a:off x="611188" y="3573463"/>
            <a:ext cx="8031162" cy="4103687"/>
            <a:chOff x="431" y="1223"/>
            <a:chExt cx="7671" cy="2585"/>
          </a:xfrm>
        </p:grpSpPr>
        <p:cxnSp>
          <p:nvCxnSpPr>
            <p:cNvPr id="1028" name="_s1028"/>
            <p:cNvCxnSpPr>
              <a:cxnSpLocks noChangeShapeType="1"/>
              <a:stCxn id="10" idx="0"/>
              <a:endCxn id="3" idx="2"/>
            </p:cNvCxnSpPr>
            <p:nvPr/>
          </p:nvCxnSpPr>
          <p:spPr bwMode="auto">
            <a:xfrm rot="5400000" flipH="1">
              <a:off x="5758" y="450"/>
              <a:ext cx="144" cy="312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5400000" flipH="1">
              <a:off x="4976" y="1232"/>
              <a:ext cx="144" cy="156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rot="16200000">
              <a:off x="4196" y="2012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1" name="_s1031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16200000">
              <a:off x="3414" y="1231"/>
              <a:ext cx="144" cy="15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2" name="_s1032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16200000">
              <a:off x="2632" y="450"/>
              <a:ext cx="144" cy="312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3"/>
            <p:cNvSpPr>
              <a:spLocks noChangeArrowheads="1"/>
            </p:cNvSpPr>
            <p:nvPr/>
          </p:nvSpPr>
          <p:spPr bwMode="auto">
            <a:xfrm>
              <a:off x="3835" y="1653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Vinicultura</a:t>
              </a: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431" y="2085"/>
              <a:ext cx="1419" cy="28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Vinificaci</a:t>
              </a: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7" name="_s1035"/>
            <p:cNvSpPr>
              <a:spLocks noChangeArrowheads="1"/>
            </p:cNvSpPr>
            <p:nvPr/>
          </p:nvSpPr>
          <p:spPr bwMode="auto">
            <a:xfrm>
              <a:off x="1994" y="2085"/>
              <a:ext cx="1419" cy="28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Crianza</a:t>
              </a:r>
            </a:p>
          </p:txBody>
        </p:sp>
        <p:sp>
          <p:nvSpPr>
            <p:cNvPr id="8" name="_s1036"/>
            <p:cNvSpPr>
              <a:spLocks noChangeArrowheads="1"/>
            </p:cNvSpPr>
            <p:nvPr/>
          </p:nvSpPr>
          <p:spPr bwMode="auto">
            <a:xfrm>
              <a:off x="3557" y="2085"/>
              <a:ext cx="1419" cy="28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Embotellado-etiquetado</a:t>
              </a:r>
            </a:p>
          </p:txBody>
        </p:sp>
        <p:sp>
          <p:nvSpPr>
            <p:cNvPr id="9" name="_s1037"/>
            <p:cNvSpPr>
              <a:spLocks noChangeArrowheads="1"/>
            </p:cNvSpPr>
            <p:nvPr/>
          </p:nvSpPr>
          <p:spPr bwMode="auto">
            <a:xfrm>
              <a:off x="5120" y="2085"/>
              <a:ext cx="1419" cy="28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Cata</a:t>
              </a:r>
            </a:p>
          </p:txBody>
        </p:sp>
        <p:sp>
          <p:nvSpPr>
            <p:cNvPr id="10" name="_s1038"/>
            <p:cNvSpPr>
              <a:spLocks noChangeArrowheads="1"/>
            </p:cNvSpPr>
            <p:nvPr/>
          </p:nvSpPr>
          <p:spPr bwMode="auto">
            <a:xfrm>
              <a:off x="6683" y="2085"/>
              <a:ext cx="1419" cy="28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44385" tIns="22192" rIns="44385" bIns="2219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Comercializaci</a:t>
              </a: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kumimoji="0" lang="es-ES" altLang="es-E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n-consumo</a:t>
              </a:r>
            </a:p>
          </p:txBody>
        </p:sp>
      </p:grpSp>
      <p:pic>
        <p:nvPicPr>
          <p:cNvPr id="4" name="Picture 9" descr="IMG_04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3240087" cy="2262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IMG_1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62050"/>
            <a:ext cx="3168650" cy="2592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16288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Pregunta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ctr"/>
            <a:endParaRPr lang="es-ES" sz="3200" dirty="0" smtClean="0"/>
          </a:p>
          <a:p>
            <a:pPr algn="ctr"/>
            <a:r>
              <a:rPr lang="es-ES" sz="3200" dirty="0" smtClean="0"/>
              <a:t>¿Por qué la garnacha se corre tanto?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251352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La bodega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ES" altLang="es-ES" sz="2800" dirty="0" smtClean="0"/>
              <a:t>Zona de recepción</a:t>
            </a:r>
          </a:p>
          <a:p>
            <a:pPr algn="just" eaLnBrk="1" hangingPunct="1">
              <a:lnSpc>
                <a:spcPct val="90000"/>
              </a:lnSpc>
            </a:pPr>
            <a:endParaRPr lang="es-ES_tradnl" altLang="es-ES" sz="2800" dirty="0" smtClean="0"/>
          </a:p>
          <a:p>
            <a:pPr algn="just" eaLnBrk="1" hangingPunct="1">
              <a:lnSpc>
                <a:spcPct val="90000"/>
              </a:lnSpc>
            </a:pPr>
            <a:endParaRPr lang="es-ES_tradnl" altLang="es-ES" sz="2800" dirty="0" smtClean="0"/>
          </a:p>
          <a:p>
            <a:pPr algn="just" eaLnBrk="1" hangingPunct="1">
              <a:lnSpc>
                <a:spcPct val="90000"/>
              </a:lnSpc>
            </a:pPr>
            <a:endParaRPr lang="es-ES_tradnl" altLang="es-ES" sz="2800" dirty="0" smtClean="0"/>
          </a:p>
          <a:p>
            <a:pPr algn="just" eaLnBrk="1" hangingPunct="1">
              <a:lnSpc>
                <a:spcPct val="90000"/>
              </a:lnSpc>
            </a:pPr>
            <a:endParaRPr lang="es-ES_tradnl" altLang="es-ES" sz="2800" dirty="0" smtClean="0"/>
          </a:p>
          <a:p>
            <a:pPr algn="just" eaLnBrk="1" hangingPunct="1">
              <a:lnSpc>
                <a:spcPct val="90000"/>
              </a:lnSpc>
            </a:pPr>
            <a:endParaRPr lang="es-ES" altLang="es-ES" sz="2800" dirty="0" smtClean="0"/>
          </a:p>
          <a:p>
            <a:pPr algn="just" eaLnBrk="1" hangingPunct="1">
              <a:lnSpc>
                <a:spcPct val="90000"/>
              </a:lnSpc>
            </a:pPr>
            <a:r>
              <a:rPr lang="es-ES" altLang="es-ES" sz="2800" dirty="0" smtClean="0"/>
              <a:t>Zona de vinificación</a:t>
            </a:r>
          </a:p>
          <a:p>
            <a:pPr algn="just" eaLnBrk="1" hangingPunct="1">
              <a:lnSpc>
                <a:spcPct val="90000"/>
              </a:lnSpc>
            </a:pPr>
            <a:endParaRPr lang="es-ES" altLang="es-ES" sz="28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" altLang="es-ES" sz="2800" dirty="0" smtClean="0"/>
              <a:t>	</a:t>
            </a:r>
            <a:endParaRPr lang="es-ES" altLang="es-ES" sz="2800" i="1" dirty="0" smtClean="0"/>
          </a:p>
        </p:txBody>
      </p:sp>
      <p:pic>
        <p:nvPicPr>
          <p:cNvPr id="7178" name="Picture 10" descr="IMG_04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43708"/>
            <a:ext cx="3744914" cy="2371092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05" name="Picture 7" descr="https://tse4.mm.bing.net/th?id=OIP.xYQSh29dY9vJKakqapZ1xgEsDI&amp;pid=15.1&amp;P=0&amp;w=245&amp;h=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37063"/>
            <a:ext cx="2951162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1 Marcador de contenido"/>
          <p:cNvSpPr>
            <a:spLocks noGrp="1"/>
          </p:cNvSpPr>
          <p:nvPr>
            <p:ph sz="quarter" idx="3"/>
          </p:nvPr>
        </p:nvSpPr>
        <p:spPr>
          <a:xfrm>
            <a:off x="4572000" y="4293096"/>
            <a:ext cx="3384376" cy="2232248"/>
          </a:xfrm>
        </p:spPr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29985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865187"/>
          </a:xfrm>
        </p:spPr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La bodega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" sz="2400" dirty="0" smtClean="0"/>
              <a:t>Sala de barricas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s-E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s-E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s-E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dirty="0" smtClean="0"/>
              <a:t>Sala de embotellado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400" dirty="0"/>
          </a:p>
          <a:p>
            <a:pPr eaLnBrk="1" hangingPunct="1">
              <a:lnSpc>
                <a:spcPct val="90000"/>
              </a:lnSpc>
              <a:defRPr/>
            </a:pPr>
            <a:endParaRPr lang="es-E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s-E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dirty="0" smtClean="0"/>
              <a:t>Laboratorio/Sala de catas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" sz="2400" dirty="0" smtClean="0"/>
          </a:p>
        </p:txBody>
      </p:sp>
      <p:pic>
        <p:nvPicPr>
          <p:cNvPr id="8203" name="Picture 11" descr="IMG_218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196975"/>
            <a:ext cx="2520950" cy="14446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7029" name="Picture 7" descr="http://2.bp.blogspot.com/-ttn4h41PkNk/UmadeRv-QBI/AAAAAAAAaSg/8Fe-eFK5aao/s1600/embotellado+de+v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2852738"/>
            <a:ext cx="25923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1 Marcador de contenido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57031" name="Picture 9" descr="http://www.bordalaboratorios.net/wp-content/uploads/2014/12/sala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30763"/>
            <a:ext cx="254635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8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Vinificación</a:t>
            </a:r>
          </a:p>
        </p:txBody>
      </p:sp>
      <p:grpSp>
        <p:nvGrpSpPr>
          <p:cNvPr id="2" name="Organization Chart 7"/>
          <p:cNvGrpSpPr>
            <a:grpSpLocks/>
          </p:cNvGrpSpPr>
          <p:nvPr/>
        </p:nvGrpSpPr>
        <p:grpSpPr bwMode="auto">
          <a:xfrm>
            <a:off x="658813" y="2968625"/>
            <a:ext cx="7704137" cy="1944688"/>
            <a:chOff x="431" y="2575"/>
            <a:chExt cx="4853" cy="1225"/>
          </a:xfrm>
        </p:grpSpPr>
        <p:cxnSp>
          <p:nvCxnSpPr>
            <p:cNvPr id="2052" name="_s2052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>
              <a:off x="3289" y="2635"/>
              <a:ext cx="144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2281" y="2635"/>
              <a:ext cx="144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54"/>
            <p:cNvSpPr>
              <a:spLocks noChangeArrowheads="1"/>
            </p:cNvSpPr>
            <p:nvPr/>
          </p:nvSpPr>
          <p:spPr bwMode="auto">
            <a:xfrm>
              <a:off x="2425" y="277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Vinificación</a:t>
              </a:r>
            </a:p>
          </p:txBody>
        </p:sp>
        <p:sp>
          <p:nvSpPr>
            <p:cNvPr id="4" name="_s2055"/>
            <p:cNvSpPr>
              <a:spLocks noChangeArrowheads="1"/>
            </p:cNvSpPr>
            <p:nvPr/>
          </p:nvSpPr>
          <p:spPr bwMode="auto">
            <a:xfrm>
              <a:off x="1417" y="321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Fases</a:t>
              </a:r>
            </a:p>
          </p:txBody>
        </p:sp>
        <p:sp>
          <p:nvSpPr>
            <p:cNvPr id="5" name="_s2056"/>
            <p:cNvSpPr>
              <a:spLocks noChangeArrowheads="1"/>
            </p:cNvSpPr>
            <p:nvPr/>
          </p:nvSpPr>
          <p:spPr bwMode="auto">
            <a:xfrm>
              <a:off x="3433" y="321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Tipos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4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Fases de la vinificación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684213" y="2636838"/>
            <a:ext cx="7704137" cy="3408362"/>
            <a:chOff x="431" y="1661"/>
            <a:chExt cx="6905" cy="2147"/>
          </a:xfrm>
        </p:grpSpPr>
        <p:cxnSp>
          <p:nvCxnSpPr>
            <p:cNvPr id="3076" name="_s3076"/>
            <p:cNvCxnSpPr>
              <a:cxnSpLocks noChangeShapeType="1"/>
              <a:stCxn id="10" idx="0"/>
              <a:endCxn id="3" idx="2"/>
            </p:cNvCxnSpPr>
            <p:nvPr/>
          </p:nvCxnSpPr>
          <p:spPr bwMode="auto">
            <a:xfrm rot="5400000" flipH="1">
              <a:off x="5323" y="867"/>
              <a:ext cx="144" cy="302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7" name="_s3077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5400000" flipH="1">
              <a:off x="4819" y="1371"/>
              <a:ext cx="144" cy="201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8" name="_s3078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rot="5400000" flipH="1">
              <a:off x="4316" y="1874"/>
              <a:ext cx="144" cy="10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9" name="_s3079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16200000">
              <a:off x="3813" y="2377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0" name="_s3080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16200000">
              <a:off x="3309" y="1874"/>
              <a:ext cx="144" cy="100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1" name="_s3081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2805" y="1370"/>
              <a:ext cx="144" cy="201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2" name="_s3082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2302" y="868"/>
              <a:ext cx="144" cy="302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3083"/>
            <p:cNvSpPr>
              <a:spLocks noChangeArrowheads="1"/>
            </p:cNvSpPr>
            <p:nvPr/>
          </p:nvSpPr>
          <p:spPr bwMode="auto">
            <a:xfrm>
              <a:off x="3107" y="2018"/>
              <a:ext cx="155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Fases de la vinificación</a:t>
              </a:r>
            </a:p>
          </p:txBody>
        </p:sp>
        <p:sp>
          <p:nvSpPr>
            <p:cNvPr id="4" name="_s3084"/>
            <p:cNvSpPr>
              <a:spLocks noChangeArrowheads="1"/>
            </p:cNvSpPr>
            <p:nvPr/>
          </p:nvSpPr>
          <p:spPr bwMode="auto">
            <a:xfrm>
              <a:off x="431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Recepción</a:t>
              </a:r>
            </a:p>
          </p:txBody>
        </p:sp>
        <p:sp>
          <p:nvSpPr>
            <p:cNvPr id="5" name="_s3085"/>
            <p:cNvSpPr>
              <a:spLocks noChangeArrowheads="1"/>
            </p:cNvSpPr>
            <p:nvPr/>
          </p:nvSpPr>
          <p:spPr bwMode="auto">
            <a:xfrm>
              <a:off x="1438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Sulfitado</a:t>
              </a:r>
            </a:p>
          </p:txBody>
        </p:sp>
        <p:sp>
          <p:nvSpPr>
            <p:cNvPr id="6" name="_s3086"/>
            <p:cNvSpPr>
              <a:spLocks noChangeArrowheads="1"/>
            </p:cNvSpPr>
            <p:nvPr/>
          </p:nvSpPr>
          <p:spPr bwMode="auto">
            <a:xfrm>
              <a:off x="2445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Estrujado</a:t>
              </a:r>
            </a:p>
          </p:txBody>
        </p:sp>
        <p:sp>
          <p:nvSpPr>
            <p:cNvPr id="7" name="_s3087"/>
            <p:cNvSpPr>
              <a:spLocks noChangeArrowheads="1"/>
            </p:cNvSpPr>
            <p:nvPr/>
          </p:nvSpPr>
          <p:spPr bwMode="auto">
            <a:xfrm>
              <a:off x="3452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Despalillado</a:t>
              </a:r>
            </a:p>
          </p:txBody>
        </p:sp>
        <p:sp>
          <p:nvSpPr>
            <p:cNvPr id="8" name="_s3088"/>
            <p:cNvSpPr>
              <a:spLocks noChangeArrowheads="1"/>
            </p:cNvSpPr>
            <p:nvPr/>
          </p:nvSpPr>
          <p:spPr bwMode="auto">
            <a:xfrm>
              <a:off x="4459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245" tIns="29123" rIns="58245" bIns="2912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Fermentación</a:t>
              </a:r>
            </a:p>
          </p:txBody>
        </p:sp>
        <p:sp>
          <p:nvSpPr>
            <p:cNvPr id="9" name="_s3089"/>
            <p:cNvSpPr>
              <a:spLocks noChangeArrowheads="1"/>
            </p:cNvSpPr>
            <p:nvPr/>
          </p:nvSpPr>
          <p:spPr bwMode="auto">
            <a:xfrm>
              <a:off x="5466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8834" tIns="29418" rIns="58834" bIns="2941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Prensado</a:t>
              </a:r>
            </a:p>
          </p:txBody>
        </p:sp>
        <p:sp>
          <p:nvSpPr>
            <p:cNvPr id="10" name="_s3090"/>
            <p:cNvSpPr>
              <a:spLocks noChangeArrowheads="1"/>
            </p:cNvSpPr>
            <p:nvPr/>
          </p:nvSpPr>
          <p:spPr bwMode="auto">
            <a:xfrm>
              <a:off x="6473" y="2450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0884" tIns="35443" rIns="70884" bIns="3544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Arial" panose="020B0604020202020204" pitchFamily="34" charset="0"/>
                </a:rPr>
                <a:t>Clarificación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Fases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s-ES" altLang="es-ES" sz="2800" dirty="0" smtClean="0"/>
          </a:p>
          <a:p>
            <a:pPr eaLnBrk="1" hangingPunct="1"/>
            <a:r>
              <a:rPr lang="es-ES" altLang="es-ES" sz="2800" dirty="0" smtClean="0"/>
              <a:t>Recepción de las uvas</a:t>
            </a:r>
          </a:p>
          <a:p>
            <a:pPr eaLnBrk="1" hangingPunct="1"/>
            <a:endParaRPr lang="es-ES_tradnl" altLang="es-ES" sz="2800" dirty="0" smtClean="0"/>
          </a:p>
          <a:p>
            <a:pPr eaLnBrk="1" hangingPunct="1"/>
            <a:endParaRPr lang="es-ES" altLang="es-ES" sz="2800" dirty="0" smtClean="0"/>
          </a:p>
          <a:p>
            <a:pPr eaLnBrk="1" hangingPunct="1"/>
            <a:r>
              <a:rPr lang="es-ES" altLang="es-ES" sz="2800" dirty="0" err="1" smtClean="0"/>
              <a:t>Sulfitado</a:t>
            </a:r>
            <a:endParaRPr lang="es-ES" altLang="es-ES" sz="2800" dirty="0" smtClean="0"/>
          </a:p>
          <a:p>
            <a:pPr eaLnBrk="1" hangingPunct="1"/>
            <a:endParaRPr lang="es-ES_tradnl" altLang="es-ES" sz="2800" dirty="0" smtClean="0"/>
          </a:p>
          <a:p>
            <a:pPr eaLnBrk="1" hangingPunct="1"/>
            <a:endParaRPr lang="es-ES" altLang="es-ES" sz="2800" dirty="0" smtClean="0"/>
          </a:p>
          <a:p>
            <a:pPr eaLnBrk="1" hangingPunct="1"/>
            <a:r>
              <a:rPr lang="es-ES" altLang="es-ES" sz="2800" i="1" dirty="0" smtClean="0"/>
              <a:t>Estrujado</a:t>
            </a:r>
          </a:p>
        </p:txBody>
      </p:sp>
      <p:pic>
        <p:nvPicPr>
          <p:cNvPr id="28684" name="Picture 12" descr="IMG_048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628775"/>
            <a:ext cx="3240088" cy="23336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5" name="Picture 13" descr="IMG_04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4114800"/>
            <a:ext cx="3673475" cy="21939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2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Fases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s-ES_tradnl" altLang="es-ES" sz="2800" dirty="0" smtClean="0"/>
          </a:p>
          <a:p>
            <a:pPr eaLnBrk="1" hangingPunct="1"/>
            <a:endParaRPr lang="es-ES_tradnl" altLang="es-ES" sz="2800" dirty="0" smtClean="0"/>
          </a:p>
          <a:p>
            <a:pPr eaLnBrk="1" hangingPunct="1"/>
            <a:endParaRPr lang="es-ES" altLang="es-ES" sz="2800" dirty="0" smtClean="0"/>
          </a:p>
          <a:p>
            <a:pPr eaLnBrk="1" hangingPunct="1"/>
            <a:r>
              <a:rPr lang="es-ES" altLang="es-ES" sz="2800" i="1" dirty="0" smtClean="0"/>
              <a:t>Despalillado</a:t>
            </a:r>
          </a:p>
          <a:p>
            <a:pPr eaLnBrk="1" hangingPunct="1"/>
            <a:endParaRPr lang="es-ES" altLang="es-ES" sz="2800" dirty="0" smtClean="0"/>
          </a:p>
          <a:p>
            <a:pPr eaLnBrk="1" hangingPunct="1"/>
            <a:endParaRPr lang="es-ES" altLang="es-ES" sz="2800" dirty="0" smtClean="0"/>
          </a:p>
        </p:txBody>
      </p:sp>
      <p:pic>
        <p:nvPicPr>
          <p:cNvPr id="33799" name="Picture 7" descr="IMG_047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700213"/>
            <a:ext cx="3446462" cy="2262187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0" name="Picture 8" descr="IMG_048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114800"/>
            <a:ext cx="3457575" cy="2338388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11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772400" cy="1143000"/>
          </a:xfrm>
        </p:spPr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Fases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41438"/>
            <a:ext cx="3810000" cy="47545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s-ES" sz="2800" dirty="0" smtClean="0"/>
          </a:p>
          <a:p>
            <a:pPr marL="0" indent="0" eaLnBrk="1" hangingPunct="1">
              <a:buFontTx/>
              <a:buNone/>
              <a:defRPr/>
            </a:pPr>
            <a:endParaRPr lang="es-ES" sz="2400" i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s-ES" sz="2400" i="1" dirty="0"/>
          </a:p>
          <a:p>
            <a:pPr eaLnBrk="1" hangingPunct="1">
              <a:defRPr/>
            </a:pPr>
            <a:r>
              <a:rPr lang="es-ES" sz="2400" i="1" dirty="0" smtClean="0"/>
              <a:t>Fermentación alcohólica</a:t>
            </a:r>
            <a:r>
              <a:rPr lang="es-ES" sz="2400" dirty="0" smtClean="0"/>
              <a:t> (y </a:t>
            </a:r>
            <a:r>
              <a:rPr lang="es-ES" sz="2400" i="1" dirty="0" err="1" smtClean="0"/>
              <a:t>maloláctica</a:t>
            </a:r>
            <a:r>
              <a:rPr lang="es-ES" sz="2400" i="1" dirty="0" smtClean="0"/>
              <a:t>)</a:t>
            </a:r>
          </a:p>
          <a:p>
            <a:pPr eaLnBrk="1" hangingPunct="1">
              <a:defRPr/>
            </a:pPr>
            <a:endParaRPr lang="es-ES" sz="2800" dirty="0" smtClean="0"/>
          </a:p>
          <a:p>
            <a:pPr eaLnBrk="1" hangingPunct="1">
              <a:defRPr/>
            </a:pPr>
            <a:endParaRPr lang="es-ES" sz="2800" dirty="0" smtClean="0"/>
          </a:p>
          <a:p>
            <a:pPr eaLnBrk="1" hangingPunct="1">
              <a:defRPr/>
            </a:pPr>
            <a:endParaRPr lang="es-ES" sz="2800" dirty="0" smtClean="0"/>
          </a:p>
        </p:txBody>
      </p:sp>
      <p:pic>
        <p:nvPicPr>
          <p:cNvPr id="35852" name="Picture 12" descr="IMG_188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4114800"/>
            <a:ext cx="3600450" cy="2482850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5221" name="1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65222" name="Picture 9" descr="https://tse3.mm.bing.net/th?id=OIP.wuC4ahoL-nDAdX3qkFi0pAEsCP&amp;pid=15.1&amp;P=0&amp;w=360&amp;h=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6258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8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9160"/>
          </a:xfrm>
        </p:spPr>
        <p:txBody>
          <a:bodyPr/>
          <a:lstStyle/>
          <a:p>
            <a:r>
              <a:rPr lang="es-ES" altLang="es-ES" dirty="0" smtClean="0">
                <a:solidFill>
                  <a:schemeClr val="tx1"/>
                </a:solidFill>
              </a:rPr>
              <a:t>Fases</a:t>
            </a:r>
          </a:p>
        </p:txBody>
      </p:sp>
      <p:sp>
        <p:nvSpPr>
          <p:cNvPr id="26624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4213" y="1989138"/>
            <a:ext cx="3810000" cy="4114800"/>
          </a:xfrm>
        </p:spPr>
        <p:txBody>
          <a:bodyPr/>
          <a:lstStyle/>
          <a:p>
            <a:endParaRPr lang="es-ES_tradnl" altLang="es-ES" i="1" dirty="0" smtClean="0"/>
          </a:p>
          <a:p>
            <a:pPr marL="0" indent="0">
              <a:buNone/>
            </a:pPr>
            <a:endParaRPr lang="es-ES_tradnl" altLang="es-ES" i="1" dirty="0" smtClean="0"/>
          </a:p>
          <a:p>
            <a:r>
              <a:rPr lang="es-ES" altLang="es-ES" dirty="0" smtClean="0"/>
              <a:t>Prensado</a:t>
            </a:r>
          </a:p>
          <a:p>
            <a:endParaRPr lang="es-ES" altLang="es-ES" dirty="0"/>
          </a:p>
          <a:p>
            <a:endParaRPr lang="es-ES" altLang="es-ES" dirty="0" smtClean="0"/>
          </a:p>
          <a:p>
            <a:r>
              <a:rPr lang="es-ES" altLang="es-ES" dirty="0"/>
              <a:t>Clarificación</a:t>
            </a:r>
          </a:p>
          <a:p>
            <a:endParaRPr lang="es-ES" altLang="es-ES" dirty="0" smtClean="0"/>
          </a:p>
          <a:p>
            <a:endParaRPr lang="es-ES" altLang="es-ES" dirty="0" smtClean="0"/>
          </a:p>
          <a:p>
            <a:endParaRPr lang="es-ES" altLang="es-ES" i="1" dirty="0" smtClean="0"/>
          </a:p>
          <a:p>
            <a:endParaRPr lang="es-ES_tradnl" altLang="es-ES" dirty="0" smtClean="0"/>
          </a:p>
          <a:p>
            <a:endParaRPr lang="es-ES" altLang="es-ES" dirty="0" smtClean="0"/>
          </a:p>
        </p:txBody>
      </p:sp>
      <p:sp>
        <p:nvSpPr>
          <p:cNvPr id="26624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66245" name="4 Marcador de contenido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66246" name="Picture 2" descr="http://bodegamalacuera.galeon.com/pren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84313"/>
            <a:ext cx="20002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7" name="Picture 4" descr="https://tse4.mm.bing.net/th?id=OIP.bz0RLxpkQg2x8buurGYyxwEsDh&amp;pid=15.1&amp;P=0&amp;w=219&amp;h=1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74838"/>
            <a:ext cx="20859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8" name="Picture 6" descr="https://tse1.mm.bing.net/th?id=OIP.25ywSRHpu4aMbjZU_vcwVQEsB3&amp;pid=15.1&amp;P=0&amp;w=330&amp;h=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508500"/>
            <a:ext cx="28575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Tipos de vinificación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just" eaLnBrk="1" hangingPunct="1"/>
            <a:endParaRPr lang="es-ES" altLang="es-ES" sz="2800" dirty="0" smtClean="0"/>
          </a:p>
          <a:p>
            <a:pPr algn="just" eaLnBrk="1" hangingPunct="1"/>
            <a:r>
              <a:rPr lang="es-ES" altLang="es-ES" sz="2800" dirty="0" smtClean="0">
                <a:solidFill>
                  <a:schemeClr val="bg1"/>
                </a:solidFill>
              </a:rPr>
              <a:t>Otros tipos: de </a:t>
            </a:r>
            <a:r>
              <a:rPr lang="es-ES" altLang="es-ES" sz="2800" i="1" dirty="0" smtClean="0">
                <a:solidFill>
                  <a:schemeClr val="bg1"/>
                </a:solidFill>
              </a:rPr>
              <a:t>clarete</a:t>
            </a:r>
            <a:r>
              <a:rPr lang="es-ES" altLang="es-ES" sz="2800" dirty="0" smtClean="0">
                <a:solidFill>
                  <a:schemeClr val="bg1"/>
                </a:solidFill>
              </a:rPr>
              <a:t>, </a:t>
            </a:r>
            <a:r>
              <a:rPr lang="es-ES" altLang="es-ES" sz="2800" i="1" dirty="0" smtClean="0">
                <a:solidFill>
                  <a:schemeClr val="bg1"/>
                </a:solidFill>
              </a:rPr>
              <a:t>maceración carbónica</a:t>
            </a:r>
            <a:r>
              <a:rPr lang="es-ES" altLang="es-ES" sz="2800" dirty="0" smtClean="0">
                <a:solidFill>
                  <a:schemeClr val="bg1"/>
                </a:solidFill>
              </a:rPr>
              <a:t>, </a:t>
            </a:r>
            <a:r>
              <a:rPr lang="es-ES" altLang="es-ES" sz="2800" i="1" dirty="0" smtClean="0">
                <a:solidFill>
                  <a:schemeClr val="bg1"/>
                </a:solidFill>
              </a:rPr>
              <a:t>vino de paja</a:t>
            </a:r>
            <a:r>
              <a:rPr lang="es-ES" altLang="es-ES" sz="2800" dirty="0" smtClean="0">
                <a:solidFill>
                  <a:schemeClr val="bg1"/>
                </a:solidFill>
              </a:rPr>
              <a:t>, </a:t>
            </a:r>
            <a:r>
              <a:rPr lang="es-ES" altLang="es-ES" sz="2800" i="1" dirty="0" smtClean="0">
                <a:solidFill>
                  <a:schemeClr val="bg1"/>
                </a:solidFill>
              </a:rPr>
              <a:t>vino espumoso</a:t>
            </a:r>
            <a:r>
              <a:rPr lang="es-ES" altLang="es-ES" sz="2800" dirty="0" smtClean="0">
                <a:solidFill>
                  <a:schemeClr val="bg1"/>
                </a:solidFill>
              </a:rPr>
              <a:t>, </a:t>
            </a:r>
            <a:r>
              <a:rPr lang="es-ES" altLang="es-ES" sz="2800" i="1" dirty="0" smtClean="0">
                <a:solidFill>
                  <a:schemeClr val="bg1"/>
                </a:solidFill>
              </a:rPr>
              <a:t>vino de hielo</a:t>
            </a:r>
            <a:r>
              <a:rPr lang="es-ES" altLang="es-ES" sz="2800" dirty="0" smtClean="0">
                <a:solidFill>
                  <a:schemeClr val="bg1"/>
                </a:solidFill>
              </a:rPr>
              <a:t>, etc. </a:t>
            </a:r>
          </a:p>
          <a:p>
            <a:pPr eaLnBrk="1" hangingPunct="1"/>
            <a:endParaRPr lang="es-ES" altLang="es-E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Diagrama 1"/>
          <p:cNvGraphicFramePr/>
          <p:nvPr/>
        </p:nvGraphicFramePr>
        <p:xfrm>
          <a:off x="684213" y="1954213"/>
          <a:ext cx="7704137" cy="1944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869978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Graphic spid="2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4000" dirty="0" smtClean="0">
                <a:solidFill>
                  <a:schemeClr val="tx1"/>
                </a:solidFill>
              </a:rPr>
              <a:t>Tipos </a:t>
            </a:r>
            <a:br>
              <a:rPr lang="es-ES" altLang="es-ES" sz="4000" dirty="0" smtClean="0">
                <a:solidFill>
                  <a:schemeClr val="tx1"/>
                </a:solidFill>
              </a:rPr>
            </a:br>
            <a:r>
              <a:rPr lang="es-ES" altLang="es-ES" sz="2800" dirty="0" smtClean="0">
                <a:solidFill>
                  <a:schemeClr val="tx1"/>
                </a:solidFill>
              </a:rPr>
              <a:t>Calidad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altLang="es-ES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dirty="0" smtClean="0"/>
              <a:t>Vino de mesa</a:t>
            </a:r>
          </a:p>
          <a:p>
            <a:pPr eaLnBrk="1" hangingPunct="1">
              <a:lnSpc>
                <a:spcPct val="90000"/>
              </a:lnSpc>
            </a:pPr>
            <a:endParaRPr lang="es-ES" altLang="es-ES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dirty="0" smtClean="0"/>
              <a:t>Vino de la tierra. IGP.</a:t>
            </a:r>
          </a:p>
          <a:p>
            <a:pPr eaLnBrk="1" hangingPunct="1">
              <a:lnSpc>
                <a:spcPct val="90000"/>
              </a:lnSpc>
            </a:pPr>
            <a:endParaRPr lang="es-ES" altLang="es-ES" dirty="0" smtClean="0"/>
          </a:p>
          <a:p>
            <a:pPr algn="just" eaLnBrk="1" hangingPunct="1">
              <a:lnSpc>
                <a:spcPct val="90000"/>
              </a:lnSpc>
            </a:pPr>
            <a:r>
              <a:rPr lang="es-ES" altLang="es-ES" dirty="0" smtClean="0"/>
              <a:t>Vino de calidad producido en una región determinada (</a:t>
            </a:r>
            <a:r>
              <a:rPr lang="es-ES" altLang="es-ES" dirty="0" err="1" smtClean="0"/>
              <a:t>vcprd</a:t>
            </a:r>
            <a:r>
              <a:rPr lang="es-ES" altLang="es-ES" dirty="0" smtClean="0"/>
              <a:t>): vino de denominación de origen.</a:t>
            </a:r>
          </a:p>
        </p:txBody>
      </p:sp>
    </p:spTree>
    <p:extLst>
      <p:ext uri="{BB962C8B-B14F-4D97-AF65-F5344CB8AC3E}">
        <p14:creationId xmlns:p14="http://schemas.microsoft.com/office/powerpoint/2010/main" val="10343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La lengua general</a:t>
            </a:r>
            <a:br>
              <a:rPr lang="es-ES" sz="3600" b="1" dirty="0" smtClean="0"/>
            </a:br>
            <a:r>
              <a:rPr lang="es-ES" sz="3600" b="1" dirty="0" smtClean="0"/>
              <a:t>Lengua común/lenguas de especialidad</a:t>
            </a:r>
            <a:endParaRPr lang="es-ES" sz="36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7" name="Diagram 4"/>
          <p:cNvGrpSpPr>
            <a:grpSpLocks/>
          </p:cNvGrpSpPr>
          <p:nvPr/>
        </p:nvGrpSpPr>
        <p:grpSpPr bwMode="auto">
          <a:xfrm>
            <a:off x="480059" y="1842038"/>
            <a:ext cx="8229600" cy="4525963"/>
            <a:chOff x="266" y="971"/>
            <a:chExt cx="5184" cy="2851"/>
          </a:xfrm>
        </p:grpSpPr>
        <p:sp>
          <p:nvSpPr>
            <p:cNvPr id="8" name="_s1028"/>
            <p:cNvSpPr>
              <a:spLocks noChangeArrowheads="1" noTextEdit="1"/>
            </p:cNvSpPr>
            <p:nvPr/>
          </p:nvSpPr>
          <p:spPr bwMode="auto">
            <a:xfrm>
              <a:off x="2245" y="2251"/>
              <a:ext cx="1054" cy="1055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9" name="_s1029"/>
            <p:cNvSpPr>
              <a:spLocks noChangeArrowheads="1"/>
            </p:cNvSpPr>
            <p:nvPr/>
          </p:nvSpPr>
          <p:spPr bwMode="auto">
            <a:xfrm>
              <a:off x="2290" y="2160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Lengua común</a:t>
              </a:r>
            </a:p>
          </p:txBody>
        </p:sp>
        <p:sp>
          <p:nvSpPr>
            <p:cNvPr id="10" name="_s1030"/>
            <p:cNvSpPr>
              <a:spLocks noChangeArrowheads="1" noTextEdit="1"/>
            </p:cNvSpPr>
            <p:nvPr/>
          </p:nvSpPr>
          <p:spPr bwMode="auto">
            <a:xfrm>
              <a:off x="3016" y="1797"/>
              <a:ext cx="1054" cy="1055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_s1031"/>
            <p:cNvSpPr>
              <a:spLocks noChangeArrowheads="1"/>
            </p:cNvSpPr>
            <p:nvPr/>
          </p:nvSpPr>
          <p:spPr bwMode="auto">
            <a:xfrm>
              <a:off x="4059" y="2251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800" b="0" i="0" u="none" strike="noStrike" cap="none" normalizeH="0" baseline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Lengua jurídica</a:t>
              </a:r>
            </a:p>
          </p:txBody>
        </p:sp>
        <p:sp>
          <p:nvSpPr>
            <p:cNvPr id="12" name="_s1032"/>
            <p:cNvSpPr>
              <a:spLocks noChangeArrowheads="1" noTextEdit="1"/>
            </p:cNvSpPr>
            <p:nvPr/>
          </p:nvSpPr>
          <p:spPr bwMode="auto">
            <a:xfrm>
              <a:off x="2200" y="1706"/>
              <a:ext cx="1054" cy="1055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70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_s1033"/>
            <p:cNvSpPr>
              <a:spLocks noChangeArrowheads="1"/>
            </p:cNvSpPr>
            <p:nvPr/>
          </p:nvSpPr>
          <p:spPr bwMode="auto">
            <a:xfrm>
              <a:off x="3198" y="3113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800" b="0" i="0" u="none" strike="noStrike" cap="none" normalizeH="0" baseline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Lengua de la vid y el vino</a:t>
              </a:r>
            </a:p>
          </p:txBody>
        </p:sp>
        <p:sp>
          <p:nvSpPr>
            <p:cNvPr id="14" name="_s1034"/>
            <p:cNvSpPr>
              <a:spLocks noChangeArrowheads="1" noTextEdit="1"/>
            </p:cNvSpPr>
            <p:nvPr/>
          </p:nvSpPr>
          <p:spPr bwMode="auto">
            <a:xfrm>
              <a:off x="1519" y="1797"/>
              <a:ext cx="1054" cy="105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 w="467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_s1035"/>
            <p:cNvSpPr>
              <a:spLocks noChangeArrowheads="1"/>
            </p:cNvSpPr>
            <p:nvPr/>
          </p:nvSpPr>
          <p:spPr bwMode="auto">
            <a:xfrm>
              <a:off x="612" y="2568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800" b="0" i="0" u="none" strike="noStrike" cap="none" normalizeH="0" baseline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Lengua económica</a:t>
              </a:r>
            </a:p>
          </p:txBody>
        </p:sp>
        <p:sp>
          <p:nvSpPr>
            <p:cNvPr id="16" name="_s1036"/>
            <p:cNvSpPr>
              <a:spLocks noChangeArrowheads="1" noTextEdit="1"/>
            </p:cNvSpPr>
            <p:nvPr/>
          </p:nvSpPr>
          <p:spPr bwMode="auto">
            <a:xfrm>
              <a:off x="2245" y="1207"/>
              <a:ext cx="1054" cy="1055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467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_s1037"/>
            <p:cNvSpPr>
              <a:spLocks noChangeArrowheads="1"/>
            </p:cNvSpPr>
            <p:nvPr/>
          </p:nvSpPr>
          <p:spPr bwMode="auto">
            <a:xfrm>
              <a:off x="1610" y="1117"/>
              <a:ext cx="1054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800" b="0" i="0" u="none" strike="noStrike" cap="none" normalizeH="0" baseline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Lengua taurina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69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4000" dirty="0" smtClean="0">
                <a:solidFill>
                  <a:schemeClr val="tx1"/>
                </a:solidFill>
              </a:rPr>
              <a:t>Tipos </a:t>
            </a:r>
            <a:br>
              <a:rPr lang="es-ES" altLang="es-ES" sz="4000" dirty="0" smtClean="0">
                <a:solidFill>
                  <a:schemeClr val="tx1"/>
                </a:solidFill>
              </a:rPr>
            </a:br>
            <a:r>
              <a:rPr lang="es-ES" altLang="es-ES" sz="3200" dirty="0" smtClean="0">
                <a:solidFill>
                  <a:schemeClr val="tx1"/>
                </a:solidFill>
              </a:rPr>
              <a:t>Elaboración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dirty="0" smtClean="0"/>
          </a:p>
          <a:p>
            <a:pPr eaLnBrk="1" hangingPunct="1"/>
            <a:endParaRPr lang="es-ES" altLang="es-ES" dirty="0" smtClean="0"/>
          </a:p>
          <a:p>
            <a:pPr eaLnBrk="1" hangingPunct="1"/>
            <a:r>
              <a:rPr lang="es-ES" altLang="es-ES" dirty="0" smtClean="0"/>
              <a:t>Tranquilo/espumoso (con aguja).</a:t>
            </a:r>
          </a:p>
          <a:p>
            <a:pPr eaLnBrk="1" hangingPunct="1"/>
            <a:endParaRPr lang="es-ES" altLang="es-ES" dirty="0" smtClean="0"/>
          </a:p>
          <a:p>
            <a:pPr eaLnBrk="1" hangingPunct="1"/>
            <a:r>
              <a:rPr lang="es-ES" altLang="es-ES" dirty="0" smtClean="0"/>
              <a:t>Dulce/no dulce (abocado).</a:t>
            </a:r>
          </a:p>
          <a:p>
            <a:pPr eaLnBrk="1" hangingPunct="1"/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543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4000" dirty="0" smtClean="0">
                <a:solidFill>
                  <a:schemeClr val="tx1"/>
                </a:solidFill>
              </a:rPr>
              <a:t>Tipos de vino:</a:t>
            </a:r>
            <a:br>
              <a:rPr lang="es-ES" altLang="es-ES" sz="4000" dirty="0" smtClean="0">
                <a:solidFill>
                  <a:schemeClr val="tx1"/>
                </a:solidFill>
              </a:rPr>
            </a:br>
            <a:r>
              <a:rPr lang="es-ES" altLang="es-ES" sz="3200" dirty="0" smtClean="0">
                <a:solidFill>
                  <a:schemeClr val="tx1"/>
                </a:solidFill>
              </a:rPr>
              <a:t>Edad-elaboración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altLang="es-ES" i="1" dirty="0" smtClean="0"/>
          </a:p>
          <a:p>
            <a:pPr eaLnBrk="1" hangingPunct="1"/>
            <a:r>
              <a:rPr lang="es-ES" altLang="es-ES" dirty="0" smtClean="0"/>
              <a:t>Joven (joven con madera)</a:t>
            </a:r>
          </a:p>
          <a:p>
            <a:pPr eaLnBrk="1" hangingPunct="1"/>
            <a:endParaRPr lang="es-ES" altLang="es-ES" dirty="0" smtClean="0"/>
          </a:p>
          <a:p>
            <a:pPr eaLnBrk="1" hangingPunct="1"/>
            <a:r>
              <a:rPr lang="es-ES" altLang="es-ES" dirty="0" smtClean="0"/>
              <a:t>Criado: </a:t>
            </a:r>
          </a:p>
          <a:p>
            <a:pPr eaLnBrk="1" hangingPunct="1">
              <a:buFontTx/>
              <a:buNone/>
            </a:pPr>
            <a:r>
              <a:rPr lang="es-ES" altLang="es-ES" dirty="0" smtClean="0"/>
              <a:t>	-Crianza</a:t>
            </a:r>
          </a:p>
          <a:p>
            <a:pPr eaLnBrk="1" hangingPunct="1">
              <a:buFontTx/>
              <a:buNone/>
            </a:pPr>
            <a:r>
              <a:rPr lang="es-ES" altLang="es-ES" dirty="0" smtClean="0"/>
              <a:t>	-Reserva </a:t>
            </a:r>
          </a:p>
          <a:p>
            <a:pPr eaLnBrk="1" hangingPunct="1">
              <a:buFontTx/>
              <a:buNone/>
            </a:pPr>
            <a:r>
              <a:rPr lang="es-ES" altLang="es-ES" dirty="0" smtClean="0"/>
              <a:t>	-Gran reserva</a:t>
            </a:r>
          </a:p>
        </p:txBody>
      </p:sp>
    </p:spTree>
    <p:extLst>
      <p:ext uri="{BB962C8B-B14F-4D97-AF65-F5344CB8AC3E}">
        <p14:creationId xmlns:p14="http://schemas.microsoft.com/office/powerpoint/2010/main" val="5613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4000" dirty="0" smtClean="0">
                <a:solidFill>
                  <a:schemeClr val="tx1"/>
                </a:solidFill>
              </a:rPr>
              <a:t>Tipos </a:t>
            </a:r>
            <a:br>
              <a:rPr lang="es-ES" altLang="es-ES" sz="4000" dirty="0" smtClean="0">
                <a:solidFill>
                  <a:schemeClr val="tx1"/>
                </a:solidFill>
              </a:rPr>
            </a:br>
            <a:r>
              <a:rPr lang="es-ES" altLang="es-ES" sz="4000" dirty="0" smtClean="0">
                <a:solidFill>
                  <a:schemeClr val="tx1"/>
                </a:solidFill>
              </a:rPr>
              <a:t>Mercado-elaboración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err="1" smtClean="0"/>
              <a:t>Monovarietal</a:t>
            </a: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Vino de pago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Vino de autor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Vino de alta expresión</a:t>
            </a:r>
          </a:p>
          <a:p>
            <a:pPr eaLnBrk="1" hangingPunct="1">
              <a:lnSpc>
                <a:spcPct val="90000"/>
              </a:lnSpc>
            </a:pPr>
            <a:endParaRPr lang="es-ES" altLang="es-ES" sz="2400" dirty="0" smtClean="0"/>
          </a:p>
          <a:p>
            <a:pPr eaLnBrk="1" hangingPunct="1">
              <a:lnSpc>
                <a:spcPct val="90000"/>
              </a:lnSpc>
            </a:pPr>
            <a:r>
              <a:rPr lang="es-ES" altLang="es-ES" sz="2400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1167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S" b="1" dirty="0">
                <a:solidFill>
                  <a:schemeClr val="tx1"/>
                </a:solidFill>
              </a:rPr>
              <a:t>Dominio vitivinícola</a:t>
            </a:r>
            <a:br>
              <a:rPr lang="es-ES" altLang="es-ES" b="1" dirty="0">
                <a:solidFill>
                  <a:schemeClr val="tx1"/>
                </a:solidFill>
              </a:rPr>
            </a:br>
            <a:r>
              <a:rPr lang="es-ES" altLang="es-ES" sz="3600" b="1" dirty="0">
                <a:solidFill>
                  <a:schemeClr val="tx1"/>
                </a:solidFill>
              </a:rPr>
              <a:t>De la cepa a la copa</a:t>
            </a:r>
            <a:endParaRPr lang="es-ES" sz="36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Picture 34" descr="IMG_02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430729"/>
            <a:ext cx="4130427" cy="29539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5" descr="IMG_18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420888"/>
            <a:ext cx="400484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10148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 smtClean="0">
                <a:solidFill>
                  <a:schemeClr val="tx1"/>
                </a:solidFill>
              </a:rPr>
              <a:t>Estructura conceptual</a:t>
            </a:r>
            <a:endParaRPr lang="es-ES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176559"/>
              </p:ext>
            </p:extLst>
          </p:nvPr>
        </p:nvGraphicFramePr>
        <p:xfrm>
          <a:off x="323528" y="1772816"/>
          <a:ext cx="8496943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571">
                  <a:extLst>
                    <a:ext uri="{9D8B030D-6E8A-4147-A177-3AD203B41FA5}">
                      <a16:colId xmlns:a16="http://schemas.microsoft.com/office/drawing/2014/main" val="2497452631"/>
                    </a:ext>
                  </a:extLst>
                </a:gridCol>
                <a:gridCol w="2783058">
                  <a:extLst>
                    <a:ext uri="{9D8B030D-6E8A-4147-A177-3AD203B41FA5}">
                      <a16:colId xmlns:a16="http://schemas.microsoft.com/office/drawing/2014/main" val="3168317485"/>
                    </a:ext>
                  </a:extLst>
                </a:gridCol>
                <a:gridCol w="2832314">
                  <a:extLst>
                    <a:ext uri="{9D8B030D-6E8A-4147-A177-3AD203B41FA5}">
                      <a16:colId xmlns:a16="http://schemas.microsoft.com/office/drawing/2014/main" val="838974202"/>
                    </a:ext>
                  </a:extLst>
                </a:gridCol>
              </a:tblGrid>
              <a:tr h="14429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Dominio vitivinícola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Subdominio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vitícola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Subdominio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vinícola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480160"/>
                  </a:ext>
                </a:extLst>
              </a:tr>
              <a:tr h="585195">
                <a:tc>
                  <a:txBody>
                    <a:bodyPr/>
                    <a:lstStyle/>
                    <a:p>
                      <a:r>
                        <a:rPr lang="es-ES" dirty="0" smtClean="0"/>
                        <a:t>Objetos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560041"/>
                  </a:ext>
                </a:extLst>
              </a:tr>
              <a:tr h="680767">
                <a:tc>
                  <a:txBody>
                    <a:bodyPr/>
                    <a:lstStyle/>
                    <a:p>
                      <a:r>
                        <a:rPr lang="es-ES" dirty="0" smtClean="0"/>
                        <a:t>Disciplinas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Ampelología</a:t>
                      </a:r>
                      <a:endParaRPr lang="es-ES" dirty="0" smtClean="0"/>
                    </a:p>
                    <a:p>
                      <a:r>
                        <a:rPr lang="es-ES" dirty="0" smtClean="0"/>
                        <a:t>Ampelografía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Enología</a:t>
                      </a:r>
                    </a:p>
                    <a:p>
                      <a:r>
                        <a:rPr lang="es-ES" dirty="0" smtClean="0"/>
                        <a:t>Enografía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5792"/>
                  </a:ext>
                </a:extLst>
              </a:tr>
              <a:tr h="585195">
                <a:tc>
                  <a:txBody>
                    <a:bodyPr/>
                    <a:lstStyle/>
                    <a:p>
                      <a:r>
                        <a:rPr lang="es-ES" dirty="0" smtClean="0"/>
                        <a:t>Espacios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Viña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Bodega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783839"/>
                  </a:ext>
                </a:extLst>
              </a:tr>
              <a:tr h="585195">
                <a:tc>
                  <a:txBody>
                    <a:bodyPr/>
                    <a:lstStyle/>
                    <a:p>
                      <a:r>
                        <a:rPr lang="es-ES" dirty="0" smtClean="0"/>
                        <a:t>Agentes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Viticultor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Vinicultor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57468"/>
                  </a:ext>
                </a:extLst>
              </a:tr>
              <a:tr h="585195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Viticultura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Vinicultura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026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6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10148"/>
          </a:xfrm>
        </p:spPr>
        <p:txBody>
          <a:bodyPr/>
          <a:lstStyle/>
          <a:p>
            <a:pPr algn="ctr"/>
            <a:r>
              <a:rPr lang="es-ES" b="1" dirty="0" smtClean="0"/>
              <a:t>Red </a:t>
            </a:r>
            <a:r>
              <a:rPr lang="es-ES" b="1" dirty="0" err="1" smtClean="0"/>
              <a:t>coceptual</a:t>
            </a:r>
            <a:endParaRPr lang="es-ES" b="1" dirty="0"/>
          </a:p>
        </p:txBody>
      </p:sp>
      <p:pic>
        <p:nvPicPr>
          <p:cNvPr id="4" name="4 Marcador de contenido" descr="I:\Artículos para publicar\Editorial Comares\Publicación\Nuevo red 14 negrita\Red conceptual es 14 negrita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" y="1196753"/>
            <a:ext cx="7709480" cy="4968551"/>
          </a:xfrm>
        </p:spPr>
      </p:pic>
    </p:spTree>
    <p:extLst>
      <p:ext uri="{BB962C8B-B14F-4D97-AF65-F5344CB8AC3E}">
        <p14:creationId xmlns:p14="http://schemas.microsoft.com/office/powerpoint/2010/main" val="9587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smtClean="0">
                <a:solidFill>
                  <a:schemeClr val="tx1"/>
                </a:solidFill>
              </a:rPr>
              <a:t>                   Plantación</a:t>
            </a:r>
          </a:p>
        </p:txBody>
      </p:sp>
      <p:sp>
        <p:nvSpPr>
          <p:cNvPr id="234499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173928883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>
                <a:solidFill>
                  <a:schemeClr val="tx1"/>
                </a:solidFill>
              </a:rPr>
              <a:t>Plantación</a:t>
            </a:r>
          </a:p>
        </p:txBody>
      </p:sp>
      <p:pic>
        <p:nvPicPr>
          <p:cNvPr id="34819" name="Picture 3" descr="IMG_07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939484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Personalizado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F141B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7740</TotalTime>
  <Words>324</Words>
  <Application>Microsoft Office PowerPoint</Application>
  <PresentationFormat>Presentación en pantalla (4:3)</PresentationFormat>
  <Paragraphs>201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Retrospección</vt:lpstr>
      <vt:lpstr>8_Diseño predeterminado</vt:lpstr>
      <vt:lpstr>10_Diseño predeterminado</vt:lpstr>
      <vt:lpstr>13_Diseño predeterminado</vt:lpstr>
      <vt:lpstr>14_Diseño predeterminado</vt:lpstr>
      <vt:lpstr>9_Diseño predeterminado</vt:lpstr>
      <vt:lpstr>11_Diseño predeterminado</vt:lpstr>
      <vt:lpstr>12_Diseño predeterminado</vt:lpstr>
      <vt:lpstr>  El español del vino.  Las palabras de la cata  </vt:lpstr>
      <vt:lpstr>Nuestro grupo  de investigación</vt:lpstr>
      <vt:lpstr>Pregunta</vt:lpstr>
      <vt:lpstr>La lengua general Lengua común/lenguas de especialidad</vt:lpstr>
      <vt:lpstr>Dominio vitivinícola De la cepa a la copa</vt:lpstr>
      <vt:lpstr>Estructura conceptual</vt:lpstr>
      <vt:lpstr>Red coceptual</vt:lpstr>
      <vt:lpstr>                   Plantación</vt:lpstr>
      <vt:lpstr>Plantación</vt:lpstr>
      <vt:lpstr>Plantación con GPS</vt:lpstr>
      <vt:lpstr>Plantación con GPS</vt:lpstr>
      <vt:lpstr>Portainjerto</vt:lpstr>
      <vt:lpstr>Presentación de PowerPoint</vt:lpstr>
      <vt:lpstr>Presentación de PowerPoint</vt:lpstr>
      <vt:lpstr>Desarrollo de los pámpanos</vt:lpstr>
      <vt:lpstr>Presentación de PowerPoint</vt:lpstr>
      <vt:lpstr>Cuajado</vt:lpstr>
      <vt:lpstr>Agraz </vt:lpstr>
      <vt:lpstr>Envero</vt:lpstr>
      <vt:lpstr>Maduración </vt:lpstr>
      <vt:lpstr>Labores</vt:lpstr>
      <vt:lpstr>Espergurado</vt:lpstr>
      <vt:lpstr>Desnietado</vt:lpstr>
      <vt:lpstr>Despunte</vt:lpstr>
      <vt:lpstr>Deshojado</vt:lpstr>
      <vt:lpstr>Tratamientos fitosanitarios</vt:lpstr>
      <vt:lpstr>La vendimia</vt:lpstr>
      <vt:lpstr>La vendimia</vt:lpstr>
      <vt:lpstr>Vinicultura</vt:lpstr>
      <vt:lpstr>La bodega</vt:lpstr>
      <vt:lpstr>La bodega</vt:lpstr>
      <vt:lpstr>Vinificación</vt:lpstr>
      <vt:lpstr>Fases de la vinificación</vt:lpstr>
      <vt:lpstr>Fases</vt:lpstr>
      <vt:lpstr>Fases</vt:lpstr>
      <vt:lpstr>Fases</vt:lpstr>
      <vt:lpstr>Fases</vt:lpstr>
      <vt:lpstr>Tipos de vinificación</vt:lpstr>
      <vt:lpstr>Tipos  Calidad</vt:lpstr>
      <vt:lpstr>Tipos  Elaboración</vt:lpstr>
      <vt:lpstr>Tipos de vino: Edad-elaboración</vt:lpstr>
      <vt:lpstr>Tipos  Mercado-elaboración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PALABRAS DE LA VID Y EL VINO</dc:title>
  <dc:creator>Usuario</dc:creator>
  <cp:lastModifiedBy>Miguel Ibáñez Rodríguez</cp:lastModifiedBy>
  <cp:revision>538</cp:revision>
  <cp:lastPrinted>2022-07-12T10:46:36Z</cp:lastPrinted>
  <dcterms:created xsi:type="dcterms:W3CDTF">2007-01-13T12:06:01Z</dcterms:created>
  <dcterms:modified xsi:type="dcterms:W3CDTF">2022-07-25T06:30:50Z</dcterms:modified>
</cp:coreProperties>
</file>